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411" r:id="rId3"/>
    <p:sldId id="315" r:id="rId4"/>
    <p:sldId id="403" r:id="rId5"/>
    <p:sldId id="360" r:id="rId6"/>
    <p:sldId id="327" r:id="rId7"/>
    <p:sldId id="339" r:id="rId8"/>
    <p:sldId id="338" r:id="rId9"/>
    <p:sldId id="378" r:id="rId10"/>
    <p:sldId id="412" r:id="rId11"/>
    <p:sldId id="392" r:id="rId12"/>
    <p:sldId id="394" r:id="rId13"/>
    <p:sldId id="391" r:id="rId14"/>
    <p:sldId id="396" r:id="rId15"/>
    <p:sldId id="436" r:id="rId16"/>
    <p:sldId id="397" r:id="rId17"/>
    <p:sldId id="330" r:id="rId18"/>
    <p:sldId id="406" r:id="rId19"/>
    <p:sldId id="405" r:id="rId20"/>
    <p:sldId id="407" r:id="rId21"/>
    <p:sldId id="442" r:id="rId22"/>
    <p:sldId id="459" r:id="rId23"/>
    <p:sldId id="443" r:id="rId24"/>
    <p:sldId id="433" r:id="rId25"/>
    <p:sldId id="434" r:id="rId26"/>
    <p:sldId id="455" r:id="rId27"/>
    <p:sldId id="466" r:id="rId28"/>
    <p:sldId id="318" r:id="rId29"/>
    <p:sldId id="457" r:id="rId30"/>
    <p:sldId id="458" r:id="rId31"/>
    <p:sldId id="437" r:id="rId32"/>
    <p:sldId id="474" r:id="rId33"/>
    <p:sldId id="320" r:id="rId34"/>
    <p:sldId id="408" r:id="rId35"/>
    <p:sldId id="461" r:id="rId36"/>
    <p:sldId id="381" r:id="rId37"/>
    <p:sldId id="473" r:id="rId38"/>
    <p:sldId id="386" r:id="rId39"/>
    <p:sldId id="387" r:id="rId40"/>
    <p:sldId id="388" r:id="rId41"/>
    <p:sldId id="471" r:id="rId42"/>
    <p:sldId id="470" r:id="rId43"/>
    <p:sldId id="468" r:id="rId44"/>
    <p:sldId id="469" r:id="rId45"/>
    <p:sldId id="463" r:id="rId46"/>
    <p:sldId id="464" r:id="rId47"/>
    <p:sldId id="472" r:id="rId48"/>
    <p:sldId id="452" r:id="rId49"/>
    <p:sldId id="369"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1" autoAdjust="0"/>
    <p:restoredTop sz="87664" autoAdjust="0"/>
  </p:normalViewPr>
  <p:slideViewPr>
    <p:cSldViewPr>
      <p:cViewPr varScale="1">
        <p:scale>
          <a:sx n="106" d="100"/>
          <a:sy n="106" d="100"/>
        </p:scale>
        <p:origin x="18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DE28F-0F20-442B-9504-3D7EBDAD4C98}" type="datetimeFigureOut">
              <a:rPr lang="fr-FR" smtClean="0"/>
              <a:pPr/>
              <a:t>23/10/2021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91C9-AB98-4234-B411-452BC2CA197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F291C9-AB98-4234-B411-452BC2CA1979}" type="slidenum">
              <a:rPr lang="fr-FR" smtClean="0"/>
              <a:pPr/>
              <a:t>13</a:t>
            </a:fld>
            <a:endParaRPr lang="fr-FR"/>
          </a:p>
        </p:txBody>
      </p:sp>
    </p:spTree>
    <p:extLst>
      <p:ext uri="{BB962C8B-B14F-4D97-AF65-F5344CB8AC3E}">
        <p14:creationId xmlns:p14="http://schemas.microsoft.com/office/powerpoint/2010/main" val="36164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F291C9-AB98-4234-B411-452BC2CA1979}" type="slidenum">
              <a:rPr lang="fr-FR" smtClean="0"/>
              <a:pPr/>
              <a:t>26</a:t>
            </a:fld>
            <a:endParaRPr lang="fr-FR"/>
          </a:p>
        </p:txBody>
      </p:sp>
    </p:spTree>
    <p:extLst>
      <p:ext uri="{BB962C8B-B14F-4D97-AF65-F5344CB8AC3E}">
        <p14:creationId xmlns:p14="http://schemas.microsoft.com/office/powerpoint/2010/main" val="399579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F291C9-AB98-4234-B411-452BC2CA1979}" type="slidenum">
              <a:rPr lang="fr-FR" smtClean="0"/>
              <a:pPr/>
              <a:t>28</a:t>
            </a:fld>
            <a:endParaRPr lang="fr-FR"/>
          </a:p>
        </p:txBody>
      </p:sp>
    </p:spTree>
    <p:extLst>
      <p:ext uri="{BB962C8B-B14F-4D97-AF65-F5344CB8AC3E}">
        <p14:creationId xmlns:p14="http://schemas.microsoft.com/office/powerpoint/2010/main" val="229071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F291C9-AB98-4234-B411-452BC2CA1979}" type="slidenum">
              <a:rPr lang="fr-FR" smtClean="0"/>
              <a:pPr/>
              <a:t>34</a:t>
            </a:fld>
            <a:endParaRPr lang="fr-FR"/>
          </a:p>
        </p:txBody>
      </p:sp>
    </p:spTree>
    <p:extLst>
      <p:ext uri="{BB962C8B-B14F-4D97-AF65-F5344CB8AC3E}">
        <p14:creationId xmlns:p14="http://schemas.microsoft.com/office/powerpoint/2010/main" val="252017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86EF882-B8CA-4EFE-8099-9D053D39DDD7}"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C448F2-AA59-4BFF-A948-AD61F81E82F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EF882-B8CA-4EFE-8099-9D053D39DDD7}" type="datetimeFigureOut">
              <a:rPr lang="fr-FR" smtClean="0"/>
              <a:pPr/>
              <a:t>23/10/2021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448F2-AA59-4BFF-A948-AD61F81E82F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fr.wikipedia.org/wiki/%C3%89lis%C3%A9e_Reclus" TargetMode="External"/><Relationship Id="rId2" Type="http://schemas.openxmlformats.org/officeDocument/2006/relationships/hyperlink" Target="https://fr.wikipedia.org/wiki/Soci%C3%A9t%C3%A9_de_g%C3%A9ographie_de_Paris" TargetMode="External"/><Relationship Id="rId1" Type="http://schemas.openxmlformats.org/officeDocument/2006/relationships/slideLayout" Target="../slideLayouts/slideLayout1.xml"/><Relationship Id="rId4" Type="http://schemas.openxmlformats.org/officeDocument/2006/relationships/hyperlink" Target="https://fr.wikipedia.org/wiki/Royal_Geographical_Socie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fr.wikipedia.org/wiki/Alexandra_David-N%C3%A9el" TargetMode="Externa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hyperlink" Target="https://fr.wikipedia.org/wiki/Universit%C3%A9_nouvelle_de_Bruxelles" TargetMode="External"/><Relationship Id="rId2" Type="http://schemas.openxmlformats.org/officeDocument/2006/relationships/hyperlink" Target="https://fr.wikipedia.org/wiki/%C3%89lie_Recl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fr.wikipedia.org/wiki/On%C3%A9sime_Reclus"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fr.wikipedia.org/wiki/Le_R%C3%A9volt%C3%A9_(journa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C3%89lis%C3%A9e_Reclus" TargetMode="External"/><Relationship Id="rId2" Type="http://schemas.openxmlformats.org/officeDocument/2006/relationships/hyperlink" Target="https://fr.wikipedia.org/wiki/Esp%C3%A9ranto"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fr.wikipedia.org/wiki/%C3%89lis%C3%A9e_Reclus"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fr.wikipedia.org/wiki/Socialisation" TargetMode="External"/><Relationship Id="rId2" Type="http://schemas.openxmlformats.org/officeDocument/2006/relationships/hyperlink" Target="https://fr.wikipedia.org/wiki/Nudit%C3%A9" TargetMode="External"/><Relationship Id="rId1" Type="http://schemas.openxmlformats.org/officeDocument/2006/relationships/slideLayout" Target="../slideLayouts/slideLayout1.xml"/><Relationship Id="rId4" Type="http://schemas.openxmlformats.org/officeDocument/2006/relationships/hyperlink" Target="https://fr.wikipedia.org/wiki/Cultur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fr.wikipedia.org/wiki/B%C3%A9atrice_Giblin-Delvallet" TargetMode="External"/><Relationship Id="rId2" Type="http://schemas.openxmlformats.org/officeDocument/2006/relationships/hyperlink" Target="https://fr.wikipedia.org/wiki/G%C3%A9opolitique"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5069531"/>
            <a:ext cx="6480720" cy="1788469"/>
          </a:xfrm>
        </p:spPr>
        <p:txBody>
          <a:bodyPr/>
          <a:lstStyle/>
          <a:p>
            <a:r>
              <a:rPr lang="fr-FR" dirty="0" smtClean="0">
                <a:solidFill>
                  <a:schemeClr val="tx1"/>
                </a:solidFill>
                <a:latin typeface="Times New Roman" panose="02020603050405020304" pitchFamily="18" charset="0"/>
                <a:cs typeface="Times New Roman" panose="02020603050405020304" pitchFamily="18" charset="0"/>
              </a:rPr>
              <a:t>Elysée Reclus</a:t>
            </a:r>
          </a:p>
          <a:p>
            <a:r>
              <a:rPr lang="fr-FR" dirty="0" smtClean="0">
                <a:solidFill>
                  <a:schemeClr val="tx1"/>
                </a:solidFill>
                <a:latin typeface="Times New Roman" panose="02020603050405020304" pitchFamily="18" charset="0"/>
                <a:cs typeface="Times New Roman" panose="02020603050405020304" pitchFamily="18" charset="0"/>
              </a:rPr>
              <a:t>1830-1905</a:t>
            </a:r>
            <a:endParaRPr lang="fr-FR"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Image associÃ©e"/>
          <p:cNvPicPr>
            <a:picLocks noChangeAspect="1" noChangeArrowheads="1"/>
          </p:cNvPicPr>
          <p:nvPr/>
        </p:nvPicPr>
        <p:blipFill>
          <a:blip r:embed="rId2" cstate="print"/>
          <a:srcRect/>
          <a:stretch>
            <a:fillRect/>
          </a:stretch>
        </p:blipFill>
        <p:spPr bwMode="auto">
          <a:xfrm>
            <a:off x="2614030" y="1"/>
            <a:ext cx="4239970" cy="50695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836712"/>
            <a:ext cx="8280920" cy="1815882"/>
          </a:xfrm>
          <a:prstGeom prst="rect">
            <a:avLst/>
          </a:prstGeom>
        </p:spPr>
        <p:txBody>
          <a:bodyPr wrap="square">
            <a:spAutoFit/>
          </a:bodyPr>
          <a:lstStyle/>
          <a:p>
            <a:r>
              <a:rPr lang="fr-FR" sz="2400" dirty="0">
                <a:solidFill>
                  <a:srgbClr val="2A363B"/>
                </a:solidFill>
                <a:latin typeface="Times New Roman" panose="02020603050405020304" pitchFamily="18" charset="0"/>
                <a:cs typeface="Times New Roman" panose="02020603050405020304" pitchFamily="18" charset="0"/>
              </a:rPr>
              <a:t> </a:t>
            </a:r>
            <a:r>
              <a:rPr lang="fr-FR" sz="2800" dirty="0" smtClean="0">
                <a:solidFill>
                  <a:srgbClr val="2A363B"/>
                </a:solidFill>
                <a:latin typeface="Times New Roman" panose="02020603050405020304" pitchFamily="18" charset="0"/>
                <a:cs typeface="Times New Roman" panose="02020603050405020304" pitchFamily="18" charset="0"/>
              </a:rPr>
              <a:t>Coïncidences de rencontres et d’influence </a:t>
            </a:r>
          </a:p>
          <a:p>
            <a:r>
              <a:rPr lang="fr-FR" sz="2800" dirty="0" smtClean="0">
                <a:solidFill>
                  <a:srgbClr val="2A363B"/>
                </a:solidFill>
                <a:latin typeface="Times New Roman" panose="02020603050405020304" pitchFamily="18" charset="0"/>
                <a:cs typeface="Times New Roman" panose="02020603050405020304" pitchFamily="18" charset="0"/>
              </a:rPr>
              <a:t>entre les Reclus</a:t>
            </a:r>
          </a:p>
          <a:p>
            <a:r>
              <a:rPr lang="fr-FR" sz="2800" dirty="0" smtClean="0">
                <a:solidFill>
                  <a:srgbClr val="2A363B"/>
                </a:solidFill>
                <a:latin typeface="Times New Roman" panose="02020603050405020304" pitchFamily="18" charset="0"/>
                <a:cs typeface="Times New Roman" panose="02020603050405020304" pitchFamily="18" charset="0"/>
              </a:rPr>
              <a:t> et les militants ouvriers Eugène Varlin et Nathalie Le Mel ?  </a:t>
            </a:r>
            <a:endParaRPr lang="fr-FR" sz="2800" dirty="0">
              <a:solidFill>
                <a:srgbClr val="2A363B"/>
              </a:solidFill>
              <a:latin typeface="Times New Roman" panose="02020603050405020304" pitchFamily="18" charset="0"/>
              <a:cs typeface="Times New Roman" panose="02020603050405020304" pitchFamily="18" charset="0"/>
            </a:endParaRPr>
          </a:p>
        </p:txBody>
      </p:sp>
      <p:sp>
        <p:nvSpPr>
          <p:cNvPr id="2" name="ZoneTexte 1"/>
          <p:cNvSpPr txBox="1"/>
          <p:nvPr/>
        </p:nvSpPr>
        <p:spPr>
          <a:xfrm>
            <a:off x="611560" y="3068960"/>
            <a:ext cx="7848872" cy="3416320"/>
          </a:xfrm>
          <a:prstGeom prst="rect">
            <a:avLst/>
          </a:prstGeom>
          <a:noFill/>
        </p:spPr>
        <p:txBody>
          <a:bodyPr wrap="square" rtlCol="0">
            <a:spAutoFit/>
          </a:bodyPr>
          <a:lstStyle/>
          <a:p>
            <a:r>
              <a:rPr lang="fr-FR" dirty="0">
                <a:latin typeface="AR BLANCA" pitchFamily="2" charset="0"/>
              </a:rPr>
              <a:t> </a:t>
            </a:r>
            <a:r>
              <a:rPr lang="fr-FR" sz="3200" b="1" i="1" dirty="0">
                <a:latin typeface="Times New Roman" panose="02020603050405020304" pitchFamily="18" charset="0"/>
                <a:cs typeface="Times New Roman" panose="02020603050405020304" pitchFamily="18" charset="0"/>
              </a:rPr>
              <a:t>« La révolution ne se résume pas à une réorganisation de la société </a:t>
            </a:r>
          </a:p>
          <a:p>
            <a:endParaRPr lang="fr-FR" sz="3200" b="1" i="1" dirty="0">
              <a:latin typeface="Times New Roman" panose="02020603050405020304" pitchFamily="18" charset="0"/>
              <a:cs typeface="Times New Roman" panose="02020603050405020304" pitchFamily="18" charset="0"/>
            </a:endParaRPr>
          </a:p>
          <a:p>
            <a:r>
              <a:rPr lang="fr-FR" sz="3200" b="1" i="1" dirty="0">
                <a:latin typeface="Times New Roman" panose="02020603050405020304" pitchFamily="18" charset="0"/>
                <a:cs typeface="Times New Roman" panose="02020603050405020304" pitchFamily="18" charset="0"/>
              </a:rPr>
              <a:t>C’est surtout l’apparition d’une nouvelle idée de la vie. </a:t>
            </a:r>
            <a:r>
              <a:rPr lang="fr-FR" sz="3200" b="1" i="1" dirty="0" smtClean="0">
                <a:latin typeface="Times New Roman" panose="02020603050405020304" pitchFamily="18" charset="0"/>
                <a:cs typeface="Times New Roman" panose="02020603050405020304" pitchFamily="18" charset="0"/>
              </a:rPr>
              <a:t>»</a:t>
            </a:r>
          </a:p>
          <a:p>
            <a:endParaRPr lang="fr-FR" sz="3200" b="1" i="1" dirty="0">
              <a:latin typeface="Times New Roman" panose="02020603050405020304" pitchFamily="18" charset="0"/>
              <a:cs typeface="Times New Roman" panose="02020603050405020304" pitchFamily="18" charset="0"/>
            </a:endParaRPr>
          </a:p>
          <a:p>
            <a:r>
              <a:rPr lang="fr-FR" dirty="0">
                <a:latin typeface="AR BLANCA" pitchFamily="2" charset="0"/>
                <a:cs typeface="Times New Roman" pitchFamily="18" charset="0"/>
              </a:rPr>
              <a:t> </a:t>
            </a:r>
            <a:r>
              <a:rPr lang="fr-FR" sz="2400" dirty="0">
                <a:latin typeface="Times New Roman" panose="02020603050405020304" pitchFamily="18" charset="0"/>
                <a:cs typeface="Times New Roman" panose="02020603050405020304" pitchFamily="18" charset="0"/>
              </a:rPr>
              <a:t>Nathalie </a:t>
            </a:r>
            <a:r>
              <a:rPr lang="fr-FR" sz="2400" dirty="0" err="1">
                <a:latin typeface="Times New Roman" panose="02020603050405020304" pitchFamily="18" charset="0"/>
                <a:cs typeface="Times New Roman" panose="02020603050405020304" pitchFamily="18" charset="0"/>
              </a:rPr>
              <a:t>Lemel</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235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8000"/>
          </a:xfrm>
          <a:solidFill>
            <a:schemeClr val="accent6">
              <a:lumMod val="20000"/>
              <a:lumOff val="80000"/>
            </a:schemeClr>
          </a:solidFill>
        </p:spPr>
        <p:txBody>
          <a:bodyPr>
            <a:noAutofit/>
          </a:bodyPr>
          <a:lstStyle/>
          <a:p>
            <a:pPr marL="457200" indent="-457200">
              <a:buFont typeface="Arial" panose="020B0604020202020204" pitchFamily="34" charset="0"/>
              <a:buChar char="•"/>
            </a:pP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Aout 1864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Grève des ouvriers relieurs </a:t>
            </a:r>
            <a:r>
              <a:rPr lang="fr-FR" sz="2400" dirty="0">
                <a:latin typeface="Times New Roman" pitchFamily="18" charset="0"/>
                <a:cs typeface="Times New Roman" pitchFamily="18" charset="0"/>
              </a:rPr>
              <a:t>entreprise Engel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Grève </a:t>
            </a:r>
            <a:r>
              <a:rPr lang="fr-FR" sz="2400" dirty="0">
                <a:latin typeface="Times New Roman" pitchFamily="18" charset="0"/>
                <a:cs typeface="Times New Roman" pitchFamily="18" charset="0"/>
              </a:rPr>
              <a:t>des ouvriers relieurs entreprise </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Despierre</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journée de travail de 10 heures au lieu de 12</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abolition du travail de nuit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égalité des salaires entre les hommes et les femmes</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Nathalie </a:t>
            </a:r>
            <a:r>
              <a:rPr lang="fr-FR" sz="2400" dirty="0" err="1" smtClean="0">
                <a:latin typeface="Times New Roman" pitchFamily="18" charset="0"/>
                <a:cs typeface="Times New Roman" pitchFamily="18" charset="0"/>
              </a:rPr>
              <a:t>Lemel</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est </a:t>
            </a:r>
            <a:r>
              <a:rPr lang="fr-FR" sz="2400" dirty="0" smtClean="0">
                <a:latin typeface="Times New Roman" pitchFamily="18" charset="0"/>
                <a:cs typeface="Times New Roman" pitchFamily="18" charset="0"/>
              </a:rPr>
              <a:t>élue au </a:t>
            </a:r>
            <a:r>
              <a:rPr lang="fr-FR" sz="2400" dirty="0">
                <a:latin typeface="Times New Roman" pitchFamily="18" charset="0"/>
                <a:cs typeface="Times New Roman" pitchFamily="18" charset="0"/>
              </a:rPr>
              <a:t>comité de grève</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  et  rencontre Eugène Varlin</a:t>
            </a:r>
            <a:br>
              <a:rPr lang="fr-FR" sz="2400" dirty="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18434" name="AutoShape 2" descr="wikirouge.net/wr/images/6/68/AIT-Espagne-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wikirouge.net/wr/images/6/68/AIT-Espagne-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descr="D:\Documents\Commune de Paris\NathalieLemel.jpg"/>
          <p:cNvPicPr>
            <a:picLocks noChangeAspect="1" noChangeArrowheads="1"/>
          </p:cNvPicPr>
          <p:nvPr/>
        </p:nvPicPr>
        <p:blipFill>
          <a:blip r:embed="rId2" cstate="print"/>
          <a:srcRect/>
          <a:stretch>
            <a:fillRect/>
          </a:stretch>
        </p:blipFill>
        <p:spPr bwMode="auto">
          <a:xfrm>
            <a:off x="7812360" y="181596"/>
            <a:ext cx="1139257" cy="1513655"/>
          </a:xfrm>
          <a:prstGeom prst="rect">
            <a:avLst/>
          </a:prstGeom>
          <a:noFill/>
        </p:spPr>
      </p:pic>
      <p:pic>
        <p:nvPicPr>
          <p:cNvPr id="6" name="Picture 2" descr="Varlin-eugene.jpg"/>
          <p:cNvPicPr>
            <a:picLocks noChangeAspect="1" noChangeArrowheads="1"/>
          </p:cNvPicPr>
          <p:nvPr/>
        </p:nvPicPr>
        <p:blipFill>
          <a:blip r:embed="rId3" cstate="print"/>
          <a:srcRect/>
          <a:stretch>
            <a:fillRect/>
          </a:stretch>
        </p:blipFill>
        <p:spPr bwMode="auto">
          <a:xfrm>
            <a:off x="181094" y="908719"/>
            <a:ext cx="1322293" cy="1701195"/>
          </a:xfrm>
          <a:prstGeom prst="rect">
            <a:avLst/>
          </a:prstGeom>
          <a:noFill/>
        </p:spPr>
      </p:pic>
      <p:sp>
        <p:nvSpPr>
          <p:cNvPr id="7" name="ZoneTexte 6"/>
          <p:cNvSpPr txBox="1"/>
          <p:nvPr/>
        </p:nvSpPr>
        <p:spPr>
          <a:xfrm>
            <a:off x="1907705" y="2132856"/>
            <a:ext cx="6188296" cy="1569660"/>
          </a:xfrm>
          <a:prstGeom prst="rect">
            <a:avLst/>
          </a:prstGeom>
          <a:solidFill>
            <a:schemeClr val="accent6">
              <a:lumMod val="20000"/>
              <a:lumOff val="80000"/>
            </a:schemeClr>
          </a:solidFill>
        </p:spPr>
        <p:txBody>
          <a:bodyPr wrap="square" rtlCol="0">
            <a:spAutoFit/>
          </a:bodyPr>
          <a:lstStyle/>
          <a:p>
            <a:r>
              <a:rPr lang="fr-FR" sz="2400" i="1" dirty="0">
                <a:latin typeface="Times New Roman" panose="02020603050405020304" pitchFamily="18" charset="0"/>
                <a:cs typeface="Times New Roman" panose="02020603050405020304" pitchFamily="18" charset="0"/>
              </a:rPr>
              <a:t>L</a:t>
            </a:r>
            <a:r>
              <a:rPr lang="fr-FR" sz="2400" i="1" dirty="0" smtClean="0">
                <a:latin typeface="Times New Roman" panose="02020603050405020304" pitchFamily="18" charset="0"/>
                <a:cs typeface="Times New Roman" panose="02020603050405020304" pitchFamily="18" charset="0"/>
              </a:rPr>
              <a:t>a charité c’est autoriser la prostitution. </a:t>
            </a:r>
            <a:r>
              <a:rPr lang="fr-FR" sz="2400" i="1" dirty="0">
                <a:latin typeface="Times New Roman" panose="02020603050405020304" pitchFamily="18" charset="0"/>
                <a:cs typeface="Times New Roman" panose="02020603050405020304" pitchFamily="18" charset="0"/>
              </a:rPr>
              <a:t>» « La femme doit travailler et être rétribuée pour son travail, sinon , c’est </a:t>
            </a:r>
            <a:r>
              <a:rPr lang="fr-FR" sz="2400" i="1" dirty="0" smtClean="0">
                <a:latin typeface="Times New Roman" panose="02020603050405020304" pitchFamily="18" charset="0"/>
                <a:cs typeface="Times New Roman" panose="02020603050405020304" pitchFamily="18" charset="0"/>
              </a:rPr>
              <a:t>reconnaître</a:t>
            </a:r>
          </a:p>
          <a:p>
            <a:r>
              <a:rPr lang="fr-FR" sz="2400" i="1" dirty="0" smtClean="0">
                <a:latin typeface="Times New Roman" panose="02020603050405020304" pitchFamily="18" charset="0"/>
                <a:cs typeface="Times New Roman" panose="02020603050405020304" pitchFamily="18" charset="0"/>
              </a:rPr>
              <a:t> </a:t>
            </a:r>
            <a:endParaRPr lang="fr-F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04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5301208"/>
            <a:ext cx="7056784" cy="369332"/>
          </a:xfrm>
          <a:prstGeom prst="rect">
            <a:avLst/>
          </a:prstGeom>
          <a:noFill/>
        </p:spPr>
        <p:txBody>
          <a:bodyPr wrap="square" rtlCol="0">
            <a:spAutoFit/>
          </a:bodyPr>
          <a:lstStyle/>
          <a:p>
            <a:endParaRPr lang="fr-FR" dirty="0"/>
          </a:p>
        </p:txBody>
      </p:sp>
      <p:sp>
        <p:nvSpPr>
          <p:cNvPr id="2050" name="AutoShape 2" descr="Association Internationale des Travailleurs — Wikirou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descr="D:\Documents\ait.png"/>
          <p:cNvPicPr>
            <a:picLocks noChangeAspect="1" noChangeArrowheads="1"/>
          </p:cNvPicPr>
          <p:nvPr/>
        </p:nvPicPr>
        <p:blipFill>
          <a:blip r:embed="rId2" cstate="print"/>
          <a:srcRect/>
          <a:stretch>
            <a:fillRect/>
          </a:stretch>
        </p:blipFill>
        <p:spPr bwMode="auto">
          <a:xfrm>
            <a:off x="155575" y="66178"/>
            <a:ext cx="3073753" cy="3116018"/>
          </a:xfrm>
          <a:prstGeom prst="rect">
            <a:avLst/>
          </a:prstGeom>
          <a:noFill/>
        </p:spPr>
      </p:pic>
      <p:sp>
        <p:nvSpPr>
          <p:cNvPr id="5" name="ZoneTexte 4"/>
          <p:cNvSpPr txBox="1"/>
          <p:nvPr/>
        </p:nvSpPr>
        <p:spPr>
          <a:xfrm>
            <a:off x="2483768" y="3182196"/>
            <a:ext cx="6012160" cy="1938992"/>
          </a:xfrm>
          <a:prstGeom prst="rect">
            <a:avLst/>
          </a:prstGeom>
          <a:solidFill>
            <a:schemeClr val="accent6">
              <a:lumMod val="20000"/>
              <a:lumOff val="80000"/>
            </a:schemeClr>
          </a:solidFill>
        </p:spPr>
        <p:txBody>
          <a:bodyPr wrap="square" rtlCol="0">
            <a:spAutoFit/>
          </a:bodyPr>
          <a:lstStyle/>
          <a:p>
            <a:r>
              <a:rPr lang="fr-FR" sz="3200" b="1" dirty="0" smtClean="0">
                <a:latin typeface="Times New Roman" pitchFamily="18" charset="0"/>
                <a:cs typeface="Times New Roman" pitchFamily="18" charset="0"/>
              </a:rPr>
              <a:t>Londres</a:t>
            </a:r>
            <a:r>
              <a:rPr lang="fr-FR" sz="3200" dirty="0" smtClean="0">
                <a:latin typeface="Times New Roman" pitchFamily="18" charset="0"/>
                <a:cs typeface="Times New Roman" pitchFamily="18" charset="0"/>
              </a:rPr>
              <a:t> 28 septembre 1864</a:t>
            </a:r>
          </a:p>
          <a:p>
            <a:r>
              <a:rPr lang="fr-FR" sz="2800" dirty="0" smtClean="0">
                <a:latin typeface="Times New Roman" pitchFamily="18" charset="0"/>
                <a:cs typeface="Times New Roman" pitchFamily="18" charset="0"/>
              </a:rPr>
              <a:t>Création à Londres de l’Association Internationale du travail</a:t>
            </a:r>
          </a:p>
          <a:p>
            <a:pPr algn="ctr"/>
            <a:r>
              <a:rPr lang="fr-FR" dirty="0" smtClean="0"/>
              <a:t> </a:t>
            </a:r>
            <a:r>
              <a:rPr lang="fr-FR" sz="3200" b="1" dirty="0" smtClean="0">
                <a:latin typeface="Times New Roman" pitchFamily="18" charset="0"/>
                <a:cs typeface="Times New Roman" pitchFamily="18" charset="0"/>
              </a:rPr>
              <a:t>AIT </a:t>
            </a:r>
            <a:endParaRPr lang="fr-FR" sz="3200" b="1" dirty="0">
              <a:latin typeface="Times New Roman" pitchFamily="18" charset="0"/>
              <a:cs typeface="Times New Roman" pitchFamily="18" charset="0"/>
            </a:endParaRPr>
          </a:p>
        </p:txBody>
      </p:sp>
      <p:sp>
        <p:nvSpPr>
          <p:cNvPr id="2" name="ZoneTexte 1"/>
          <p:cNvSpPr txBox="1"/>
          <p:nvPr/>
        </p:nvSpPr>
        <p:spPr>
          <a:xfrm>
            <a:off x="539552" y="4941168"/>
            <a:ext cx="7848872" cy="1261884"/>
          </a:xfrm>
          <a:prstGeom prst="rect">
            <a:avLst/>
          </a:prstGeom>
          <a:noFill/>
        </p:spPr>
        <p:txBody>
          <a:bodyPr wrap="square" rtlCol="0">
            <a:spAutoFit/>
          </a:bodyPr>
          <a:lstStyle/>
          <a:p>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Y adhèrent </a:t>
            </a:r>
          </a:p>
          <a:p>
            <a:r>
              <a:rPr lang="fr-FR" sz="2800" b="1" dirty="0" smtClean="0">
                <a:latin typeface="Times New Roman" panose="02020603050405020304" pitchFamily="18" charset="0"/>
                <a:cs typeface="Times New Roman" panose="02020603050405020304" pitchFamily="18" charset="0"/>
              </a:rPr>
              <a:t>Eugène Varlin,  Nathalie Le Mel,  Elysée Reclus</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226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04664"/>
            <a:ext cx="8280920" cy="5170646"/>
          </a:xfrm>
          <a:prstGeom prst="rect">
            <a:avLst/>
          </a:prstGeom>
        </p:spPr>
        <p:txBody>
          <a:bodyPr wrap="square">
            <a:spAutoFit/>
          </a:bodyPr>
          <a:lstStyle/>
          <a:p>
            <a:r>
              <a:rPr lang="fr-FR" dirty="0">
                <a:solidFill>
                  <a:srgbClr val="2A363B"/>
                </a:solidFill>
                <a:latin typeface="Raleway"/>
              </a:rPr>
              <a:t> </a:t>
            </a:r>
          </a:p>
          <a:p>
            <a:pPr algn="just"/>
            <a:r>
              <a:rPr lang="fr-FR" sz="2400" dirty="0" smtClean="0">
                <a:solidFill>
                  <a:srgbClr val="2A363B"/>
                </a:solidFill>
                <a:latin typeface="Times New Roman" panose="02020603050405020304" pitchFamily="18" charset="0"/>
                <a:cs typeface="Times New Roman" panose="02020603050405020304" pitchFamily="18" charset="0"/>
              </a:rPr>
              <a:t>Fin </a:t>
            </a:r>
            <a:r>
              <a:rPr lang="fr-FR" sz="2400" dirty="0">
                <a:solidFill>
                  <a:srgbClr val="2A363B"/>
                </a:solidFill>
                <a:latin typeface="Times New Roman" panose="02020603050405020304" pitchFamily="18" charset="0"/>
                <a:cs typeface="Times New Roman" panose="02020603050405020304" pitchFamily="18" charset="0"/>
              </a:rPr>
              <a:t>1866, Eugène Varlin crée en quelques semaines une première société civile d’alimentation, </a:t>
            </a:r>
            <a:r>
              <a:rPr lang="fr-FR" sz="2400" i="1" dirty="0">
                <a:solidFill>
                  <a:srgbClr val="2A363B"/>
                </a:solidFill>
                <a:latin typeface="Times New Roman" panose="02020603050405020304" pitchFamily="18" charset="0"/>
                <a:cs typeface="Times New Roman" panose="02020603050405020304" pitchFamily="18" charset="0"/>
              </a:rPr>
              <a:t>La Ménagère.</a:t>
            </a:r>
            <a:r>
              <a:rPr lang="fr-FR" sz="2400" dirty="0">
                <a:solidFill>
                  <a:srgbClr val="2A363B"/>
                </a:solidFill>
                <a:latin typeface="Times New Roman" panose="02020603050405020304" pitchFamily="18" charset="0"/>
                <a:cs typeface="Times New Roman" panose="02020603050405020304" pitchFamily="18" charset="0"/>
              </a:rPr>
              <a:t> </a:t>
            </a:r>
            <a:endParaRPr lang="fr-FR" sz="2400" dirty="0" smtClean="0">
              <a:solidFill>
                <a:srgbClr val="2A363B"/>
              </a:solidFill>
              <a:latin typeface="Times New Roman" panose="02020603050405020304" pitchFamily="18" charset="0"/>
              <a:cs typeface="Times New Roman" panose="02020603050405020304" pitchFamily="18" charset="0"/>
            </a:endParaRPr>
          </a:p>
          <a:p>
            <a:pPr algn="just"/>
            <a:endParaRPr lang="fr-FR" sz="2400" dirty="0">
              <a:solidFill>
                <a:srgbClr val="2A363B"/>
              </a:solidFill>
              <a:latin typeface="Times New Roman" panose="02020603050405020304" pitchFamily="18" charset="0"/>
              <a:cs typeface="Times New Roman" panose="02020603050405020304" pitchFamily="18" charset="0"/>
            </a:endParaRPr>
          </a:p>
          <a:p>
            <a:pPr algn="just"/>
            <a:endParaRPr lang="fr-FR" sz="2400" dirty="0" smtClean="0">
              <a:solidFill>
                <a:srgbClr val="2A363B"/>
              </a:solidFill>
              <a:latin typeface="Times New Roman" panose="02020603050405020304" pitchFamily="18" charset="0"/>
              <a:cs typeface="Times New Roman" panose="02020603050405020304" pitchFamily="18" charset="0"/>
            </a:endParaRPr>
          </a:p>
          <a:p>
            <a:pPr algn="just"/>
            <a:r>
              <a:rPr lang="fr-FR" sz="2400" i="1" dirty="0" smtClean="0">
                <a:solidFill>
                  <a:srgbClr val="2A363B"/>
                </a:solidFill>
                <a:latin typeface="AR BLANCA"/>
                <a:cs typeface="Times New Roman" panose="02020603050405020304" pitchFamily="18" charset="0"/>
              </a:rPr>
              <a:t>Pour </a:t>
            </a:r>
            <a:r>
              <a:rPr lang="fr-FR" sz="2400" i="1" dirty="0">
                <a:solidFill>
                  <a:srgbClr val="2A363B"/>
                </a:solidFill>
                <a:latin typeface="AR BLANCA"/>
                <a:cs typeface="Times New Roman" panose="02020603050405020304" pitchFamily="18" charset="0"/>
              </a:rPr>
              <a:t>lui, les coopératives ne constituent pas en soi un instrument suffisant d’émancipation des ouvriers, mais elles sont indispensables, car elles procurent une sérieuse économie au travailleur</a:t>
            </a:r>
            <a:r>
              <a:rPr lang="fr-FR" sz="2400" i="1" dirty="0" smtClean="0">
                <a:solidFill>
                  <a:srgbClr val="2A363B"/>
                </a:solidFill>
                <a:latin typeface="AR BLANCA"/>
                <a:cs typeface="Times New Roman" panose="02020603050405020304" pitchFamily="18" charset="0"/>
              </a:rPr>
              <a:t>.</a:t>
            </a:r>
          </a:p>
          <a:p>
            <a:pPr algn="just"/>
            <a:endParaRPr lang="fr-FR" sz="2400" dirty="0">
              <a:solidFill>
                <a:srgbClr val="2A363B"/>
              </a:solidFill>
              <a:latin typeface="Times New Roman" panose="02020603050405020304" pitchFamily="18" charset="0"/>
              <a:cs typeface="Times New Roman" panose="02020603050405020304" pitchFamily="18" charset="0"/>
            </a:endParaRPr>
          </a:p>
          <a:p>
            <a:pPr algn="just"/>
            <a:r>
              <a:rPr lang="fr-FR" sz="2400" dirty="0">
                <a:solidFill>
                  <a:srgbClr val="2A363B"/>
                </a:solidFill>
                <a:latin typeface="Times New Roman" panose="02020603050405020304" pitchFamily="18" charset="0"/>
                <a:cs typeface="Times New Roman" panose="02020603050405020304" pitchFamily="18" charset="0"/>
              </a:rPr>
              <a:t>En 1868, il lance l’idée d’un restaurant ouvrier </a:t>
            </a:r>
            <a:r>
              <a:rPr lang="fr-FR" sz="2400" i="1" dirty="0">
                <a:solidFill>
                  <a:srgbClr val="2A363B"/>
                </a:solidFill>
                <a:latin typeface="Times New Roman" panose="02020603050405020304" pitchFamily="18" charset="0"/>
                <a:cs typeface="Times New Roman" panose="02020603050405020304" pitchFamily="18" charset="0"/>
              </a:rPr>
              <a:t>La Marmite</a:t>
            </a:r>
            <a:r>
              <a:rPr lang="fr-FR" sz="2400" dirty="0">
                <a:solidFill>
                  <a:srgbClr val="2A363B"/>
                </a:solidFill>
                <a:latin typeface="Times New Roman" panose="02020603050405020304" pitchFamily="18" charset="0"/>
                <a:cs typeface="Times New Roman" panose="02020603050405020304" pitchFamily="18" charset="0"/>
              </a:rPr>
              <a:t>. Entouré d’amis sûrs, les relieurs Léon Gouet, Juste </a:t>
            </a:r>
            <a:r>
              <a:rPr lang="fr-FR" sz="2400" dirty="0" err="1">
                <a:solidFill>
                  <a:srgbClr val="2A363B"/>
                </a:solidFill>
                <a:latin typeface="Times New Roman" panose="02020603050405020304" pitchFamily="18" charset="0"/>
                <a:cs typeface="Times New Roman" panose="02020603050405020304" pitchFamily="18" charset="0"/>
              </a:rPr>
              <a:t>Boullet</a:t>
            </a:r>
            <a:r>
              <a:rPr lang="fr-FR" sz="2400" dirty="0">
                <a:solidFill>
                  <a:srgbClr val="2A363B"/>
                </a:solidFill>
                <a:latin typeface="Times New Roman" panose="02020603050405020304" pitchFamily="18" charset="0"/>
                <a:cs typeface="Times New Roman" panose="02020603050405020304" pitchFamily="18" charset="0"/>
              </a:rPr>
              <a:t>, Alphonse </a:t>
            </a:r>
            <a:r>
              <a:rPr lang="fr-FR" sz="2400" dirty="0" err="1">
                <a:solidFill>
                  <a:srgbClr val="2A363B"/>
                </a:solidFill>
                <a:latin typeface="Times New Roman" panose="02020603050405020304" pitchFamily="18" charset="0"/>
                <a:cs typeface="Times New Roman" panose="02020603050405020304" pitchFamily="18" charset="0"/>
              </a:rPr>
              <a:t>Delacour</a:t>
            </a:r>
            <a:r>
              <a:rPr lang="fr-FR" sz="2400" dirty="0">
                <a:solidFill>
                  <a:srgbClr val="2A363B"/>
                </a:solidFill>
                <a:latin typeface="Times New Roman" panose="02020603050405020304" pitchFamily="18" charset="0"/>
                <a:cs typeface="Times New Roman" panose="02020603050405020304" pitchFamily="18" charset="0"/>
              </a:rPr>
              <a:t>, de la relieuse Nathalie Le Mel et des internationalistes Bourdon, Lagneau et son frère </a:t>
            </a:r>
            <a:r>
              <a:rPr lang="fr-FR" sz="2400" dirty="0" smtClean="0">
                <a:solidFill>
                  <a:srgbClr val="2A363B"/>
                </a:solidFill>
                <a:latin typeface="Times New Roman" panose="02020603050405020304" pitchFamily="18" charset="0"/>
                <a:cs typeface="Times New Roman" panose="02020603050405020304" pitchFamily="18" charset="0"/>
              </a:rPr>
              <a:t>Louis; </a:t>
            </a:r>
            <a:endParaRPr lang="fr-FR" sz="2400" b="0" i="0" dirty="0">
              <a:solidFill>
                <a:srgbClr val="2A363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6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5301208"/>
            <a:ext cx="7056784" cy="369332"/>
          </a:xfrm>
          <a:prstGeom prst="rect">
            <a:avLst/>
          </a:prstGeom>
          <a:noFill/>
        </p:spPr>
        <p:txBody>
          <a:bodyPr wrap="square" rtlCol="0">
            <a:spAutoFit/>
          </a:bodyPr>
          <a:lstStyle/>
          <a:p>
            <a:endParaRPr lang="fr-FR" dirty="0"/>
          </a:p>
        </p:txBody>
      </p:sp>
      <p:sp>
        <p:nvSpPr>
          <p:cNvPr id="2050" name="AutoShape 2" descr="Association Internationale des Travailleurs — Wikirou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850888" y="2483603"/>
            <a:ext cx="7969584" cy="1200329"/>
          </a:xfrm>
          <a:prstGeom prst="rect">
            <a:avLst/>
          </a:prstGeom>
          <a:noFill/>
        </p:spPr>
        <p:txBody>
          <a:bodyPr wrap="square" rtlCol="0">
            <a:spAutoFit/>
          </a:bodyPr>
          <a:lstStyle/>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Commune de Paris Le soin aux blessés s’organise autour de </a:t>
            </a:r>
            <a:r>
              <a:rPr lang="fr-FR" sz="2400" dirty="0">
                <a:latin typeface="Times New Roman" panose="02020603050405020304" pitchFamily="18" charset="0"/>
                <a:cs typeface="Times New Roman" panose="02020603050405020304" pitchFamily="18" charset="0"/>
              </a:rPr>
              <a:t>P</a:t>
            </a:r>
            <a:r>
              <a:rPr lang="fr-FR" sz="2400" dirty="0" smtClean="0">
                <a:latin typeface="Times New Roman" panose="02020603050405020304" pitchFamily="18" charset="0"/>
                <a:cs typeface="Times New Roman" panose="02020603050405020304" pitchFamily="18" charset="0"/>
              </a:rPr>
              <a:t>aul Reclus et Nathalie Le Mel</a:t>
            </a:r>
          </a:p>
          <a:p>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812552" y="821610"/>
            <a:ext cx="8007920" cy="2000548"/>
          </a:xfrm>
          <a:prstGeom prst="rect">
            <a:avLst/>
          </a:prstGeom>
          <a:noFill/>
        </p:spPr>
        <p:txBody>
          <a:bodyPr wrap="square" rtlCol="0">
            <a:spAutoFit/>
          </a:bodyPr>
          <a:lstStyle/>
          <a:p>
            <a:pPr algn="ctr"/>
            <a:r>
              <a:rPr lang="fr-FR" sz="2800" dirty="0" smtClean="0">
                <a:latin typeface="Times New Roman" panose="02020603050405020304" pitchFamily="18" charset="0"/>
                <a:cs typeface="Times New Roman" panose="02020603050405020304" pitchFamily="18" charset="0"/>
              </a:rPr>
              <a:t>Influence de Nathalie </a:t>
            </a:r>
            <a:r>
              <a:rPr lang="fr-FR" sz="2800" dirty="0" err="1" smtClean="0">
                <a:latin typeface="Times New Roman" panose="02020603050405020304" pitchFamily="18" charset="0"/>
                <a:cs typeface="Times New Roman" panose="02020603050405020304" pitchFamily="18" charset="0"/>
              </a:rPr>
              <a:t>Lemel</a:t>
            </a:r>
            <a:r>
              <a:rPr lang="fr-FR" sz="28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Le groupe de femmes dont fait partie </a:t>
            </a:r>
            <a:r>
              <a:rPr lang="fr-FR" sz="2400" dirty="0" err="1" smtClean="0">
                <a:latin typeface="Times New Roman" panose="02020603050405020304" pitchFamily="18" charset="0"/>
                <a:cs typeface="Times New Roman" panose="02020603050405020304" pitchFamily="18" charset="0"/>
              </a:rPr>
              <a:t>Noémi</a:t>
            </a:r>
            <a:r>
              <a:rPr lang="fr-FR" sz="2400" dirty="0" smtClean="0">
                <a:latin typeface="Times New Roman" panose="02020603050405020304" pitchFamily="18" charset="0"/>
                <a:cs typeface="Times New Roman" panose="02020603050405020304" pitchFamily="18" charset="0"/>
              </a:rPr>
              <a:t> Reclus, intègre à leurs projets d’émancipation des femmes, la nécessité d’avoir des crèches.</a:t>
            </a:r>
          </a:p>
          <a:p>
            <a:endParaRPr lang="fr-FR" sz="24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812552" y="3962380"/>
            <a:ext cx="8007920" cy="1938992"/>
          </a:xfrm>
          <a:prstGeom prst="rect">
            <a:avLst/>
          </a:prstGeom>
          <a:noFill/>
        </p:spPr>
        <p:txBody>
          <a:bodyPr wrap="square" rtlCol="0">
            <a:spAutoFit/>
          </a:bodyPr>
          <a:lstStyle/>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12 ans plus tard, Pauline, la jeune sœur de </a:t>
            </a:r>
            <a:r>
              <a:rPr lang="fr-FR" sz="2400" dirty="0" err="1" smtClean="0">
                <a:latin typeface="Times New Roman" panose="02020603050405020304" pitchFamily="18" charset="0"/>
                <a:cs typeface="Times New Roman" panose="02020603050405020304" pitchFamily="18" charset="0"/>
              </a:rPr>
              <a:t>Noémi</a:t>
            </a:r>
            <a:r>
              <a:rPr lang="fr-FR" sz="2400" dirty="0" smtClean="0">
                <a:latin typeface="Times New Roman" panose="02020603050405020304" pitchFamily="18" charset="0"/>
                <a:cs typeface="Times New Roman" panose="02020603050405020304" pitchFamily="18" charset="0"/>
              </a:rPr>
              <a:t> Reclus transforme radicalement la scolarisation des jeunes enfants en y intégrant la bienveillance et l’ambition pour les enfants de familles ouvrières et ainsi transforme les salles d’asile en « écoles maternelle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70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Ã©sultat de recherche d'images pour &quot;elisÃ©e reclus&quot;"/>
          <p:cNvPicPr>
            <a:picLocks noChangeAspect="1" noChangeArrowheads="1"/>
          </p:cNvPicPr>
          <p:nvPr/>
        </p:nvPicPr>
        <p:blipFill>
          <a:blip r:embed="rId2" cstate="print"/>
          <a:srcRect/>
          <a:stretch>
            <a:fillRect/>
          </a:stretch>
        </p:blipFill>
        <p:spPr bwMode="auto">
          <a:xfrm>
            <a:off x="251520" y="260647"/>
            <a:ext cx="3650357" cy="5801277"/>
          </a:xfrm>
          <a:prstGeom prst="rect">
            <a:avLst/>
          </a:prstGeom>
          <a:noFill/>
        </p:spPr>
      </p:pic>
      <p:pic>
        <p:nvPicPr>
          <p:cNvPr id="3" name="Picture 2" descr="RÃ©sultat de recherche d'images pour &quot;elisÃ©e reclus&quot;"/>
          <p:cNvPicPr>
            <a:picLocks noChangeAspect="1" noChangeArrowheads="1"/>
          </p:cNvPicPr>
          <p:nvPr/>
        </p:nvPicPr>
        <p:blipFill>
          <a:blip r:embed="rId3" cstate="print"/>
          <a:srcRect/>
          <a:stretch>
            <a:fillRect/>
          </a:stretch>
        </p:blipFill>
        <p:spPr bwMode="auto">
          <a:xfrm>
            <a:off x="4067944" y="1772816"/>
            <a:ext cx="4752528" cy="4752528"/>
          </a:xfrm>
          <a:prstGeom prst="rect">
            <a:avLst/>
          </a:prstGeom>
          <a:noFill/>
        </p:spPr>
      </p:pic>
      <p:sp>
        <p:nvSpPr>
          <p:cNvPr id="4" name="ZoneTexte 3"/>
          <p:cNvSpPr txBox="1"/>
          <p:nvPr/>
        </p:nvSpPr>
        <p:spPr>
          <a:xfrm>
            <a:off x="4644008" y="620688"/>
            <a:ext cx="3816424"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1869</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100767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Un autoportrait vers 1863, oÃ¹ il se met en scÃ¨ne dans une montgolfiÃ¨re.&#10;"/>
          <p:cNvPicPr>
            <a:picLocks noChangeAspect="1" noChangeArrowheads="1"/>
          </p:cNvPicPr>
          <p:nvPr/>
        </p:nvPicPr>
        <p:blipFill>
          <a:blip r:embed="rId2" cstate="print"/>
          <a:srcRect/>
          <a:stretch>
            <a:fillRect/>
          </a:stretch>
        </p:blipFill>
        <p:spPr bwMode="auto">
          <a:xfrm>
            <a:off x="-30832" y="-53404"/>
            <a:ext cx="3820053" cy="4320480"/>
          </a:xfrm>
          <a:prstGeom prst="rect">
            <a:avLst/>
          </a:prstGeom>
          <a:noFill/>
        </p:spPr>
      </p:pic>
      <p:pic>
        <p:nvPicPr>
          <p:cNvPr id="44036" name="Picture 4" descr="https://upload.wikimedia.org/wikipedia/commons/thumb/d/d8/JulesDidierJacquesGuiaudLArmandBarb%C3%A8s1870.JPG/220px-JulesDidierJacquesGuiaudLArmandBarb%C3%A8s1870.JPG"/>
          <p:cNvPicPr>
            <a:picLocks noChangeAspect="1" noChangeArrowheads="1"/>
          </p:cNvPicPr>
          <p:nvPr/>
        </p:nvPicPr>
        <p:blipFill>
          <a:blip r:embed="rId3" cstate="print"/>
          <a:srcRect/>
          <a:stretch>
            <a:fillRect/>
          </a:stretch>
        </p:blipFill>
        <p:spPr bwMode="auto">
          <a:xfrm>
            <a:off x="3707904" y="3376564"/>
            <a:ext cx="5420568" cy="3481436"/>
          </a:xfrm>
          <a:prstGeom prst="rect">
            <a:avLst/>
          </a:prstGeom>
          <a:noFill/>
        </p:spPr>
      </p:pic>
      <p:sp>
        <p:nvSpPr>
          <p:cNvPr id="2" name="ZoneTexte 1"/>
          <p:cNvSpPr txBox="1"/>
          <p:nvPr/>
        </p:nvSpPr>
        <p:spPr>
          <a:xfrm>
            <a:off x="0" y="4358135"/>
            <a:ext cx="3671209" cy="1015663"/>
          </a:xfrm>
          <a:prstGeom prst="rect">
            <a:avLst/>
          </a:prstGeom>
          <a:noFill/>
        </p:spPr>
        <p:txBody>
          <a:bodyPr wrap="square" rtlCol="0">
            <a:spAutoFit/>
          </a:bodyPr>
          <a:lstStyle/>
          <a:p>
            <a:r>
              <a:rPr lang="fr-FR" sz="2000" dirty="0" smtClean="0">
                <a:latin typeface="Caladea" panose="02040503050406030204" pitchFamily="18" charset="0"/>
                <a:cs typeface="Times New Roman" panose="02020603050405020304" pitchFamily="18" charset="0"/>
              </a:rPr>
              <a:t>Photographe</a:t>
            </a:r>
          </a:p>
          <a:p>
            <a:r>
              <a:rPr lang="fr-FR" sz="2000" dirty="0" smtClean="0">
                <a:latin typeface="Caladea" panose="02040503050406030204" pitchFamily="18" charset="0"/>
                <a:cs typeface="Times New Roman" panose="02020603050405020304" pitchFamily="18" charset="0"/>
              </a:rPr>
              <a:t>Aéronaute</a:t>
            </a:r>
          </a:p>
          <a:p>
            <a:r>
              <a:rPr lang="fr-FR" sz="2000" dirty="0" smtClean="0">
                <a:latin typeface="Caladea" panose="02040503050406030204" pitchFamily="18" charset="0"/>
                <a:cs typeface="Times New Roman" panose="02020603050405020304" pitchFamily="18" charset="0"/>
              </a:rPr>
              <a:t>Compagnie des </a:t>
            </a:r>
            <a:r>
              <a:rPr lang="fr-FR" sz="2000" dirty="0" err="1" smtClean="0">
                <a:latin typeface="Caladea" panose="02040503050406030204" pitchFamily="18" charset="0"/>
                <a:cs typeface="Times New Roman" panose="02020603050405020304" pitchFamily="18" charset="0"/>
              </a:rPr>
              <a:t>aéropostiers</a:t>
            </a:r>
            <a:endParaRPr lang="fr-FR" sz="2000" dirty="0">
              <a:latin typeface="Caladea" panose="02040503050406030204" pitchFamily="18" charset="0"/>
              <a:cs typeface="Times New Roman" panose="02020603050405020304" pitchFamily="18" charset="0"/>
            </a:endParaRPr>
          </a:p>
        </p:txBody>
      </p:sp>
      <p:sp>
        <p:nvSpPr>
          <p:cNvPr id="3" name="ZoneTexte 2"/>
          <p:cNvSpPr txBox="1"/>
          <p:nvPr/>
        </p:nvSpPr>
        <p:spPr>
          <a:xfrm>
            <a:off x="3563888" y="764704"/>
            <a:ext cx="2592288" cy="769441"/>
          </a:xfrm>
          <a:prstGeom prst="rect">
            <a:avLst/>
          </a:prstGeom>
          <a:noFill/>
        </p:spPr>
        <p:txBody>
          <a:bodyPr wrap="square" rtlCol="0">
            <a:spAutoFit/>
          </a:bodyPr>
          <a:lstStyle/>
          <a:p>
            <a:pPr algn="ctr"/>
            <a:r>
              <a:rPr lang="fr-FR" sz="4400" dirty="0" smtClean="0">
                <a:latin typeface="Caladea" panose="02040503050406030204" pitchFamily="18" charset="0"/>
              </a:rPr>
              <a:t>Nadar</a:t>
            </a:r>
            <a:endParaRPr lang="fr-FR" sz="4400" dirty="0">
              <a:latin typeface="Caladea" panose="02040503050406030204" pitchFamily="18" charset="0"/>
            </a:endParaRPr>
          </a:p>
        </p:txBody>
      </p:sp>
      <p:sp>
        <p:nvSpPr>
          <p:cNvPr id="4" name="AutoShape 2" descr="Les Nadar, une légende photograph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Félix TOURNACHON dit NADAR (1820-19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292" y="0"/>
            <a:ext cx="2928223" cy="3376563"/>
          </a:xfrm>
          <a:prstGeom prst="rect">
            <a:avLst/>
          </a:prstGeom>
        </p:spPr>
      </p:pic>
    </p:spTree>
    <p:extLst>
      <p:ext uri="{BB962C8B-B14F-4D97-AF65-F5344CB8AC3E}">
        <p14:creationId xmlns:p14="http://schemas.microsoft.com/office/powerpoint/2010/main" val="384851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FÃ©lix Nadar 1820-1910 portraits Jules Verne.jpg"/>
          <p:cNvPicPr>
            <a:picLocks noChangeAspect="1" noChangeArrowheads="1"/>
          </p:cNvPicPr>
          <p:nvPr/>
        </p:nvPicPr>
        <p:blipFill>
          <a:blip r:embed="rId2" cstate="print"/>
          <a:srcRect/>
          <a:stretch>
            <a:fillRect/>
          </a:stretch>
        </p:blipFill>
        <p:spPr bwMode="auto">
          <a:xfrm>
            <a:off x="6378512" y="-3708"/>
            <a:ext cx="2765488" cy="3861048"/>
          </a:xfrm>
          <a:prstGeom prst="rect">
            <a:avLst/>
          </a:prstGeom>
          <a:noFill/>
        </p:spPr>
      </p:pic>
      <p:pic>
        <p:nvPicPr>
          <p:cNvPr id="44040" name="Picture 8" descr="Image illustrative de lâarticle Le Tour du monde en quatre-vingts jours"/>
          <p:cNvPicPr>
            <a:picLocks noChangeAspect="1" noChangeArrowheads="1"/>
          </p:cNvPicPr>
          <p:nvPr/>
        </p:nvPicPr>
        <p:blipFill>
          <a:blip r:embed="rId3" cstate="print"/>
          <a:srcRect/>
          <a:stretch>
            <a:fillRect/>
          </a:stretch>
        </p:blipFill>
        <p:spPr bwMode="auto">
          <a:xfrm>
            <a:off x="0" y="32296"/>
            <a:ext cx="2532781" cy="3789040"/>
          </a:xfrm>
          <a:prstGeom prst="rect">
            <a:avLst/>
          </a:prstGeom>
          <a:noFill/>
        </p:spPr>
      </p:pic>
      <p:pic>
        <p:nvPicPr>
          <p:cNvPr id="44036" name="Picture 4" descr="https://upload.wikimedia.org/wikipedia/commons/thumb/d/d8/JulesDidierJacquesGuiaudLArmandBarb%C3%A8s1870.JPG/220px-JulesDidierJacquesGuiaudLArmandBarb%C3%A8s1870.JPG"/>
          <p:cNvPicPr>
            <a:picLocks noChangeAspect="1" noChangeArrowheads="1"/>
          </p:cNvPicPr>
          <p:nvPr/>
        </p:nvPicPr>
        <p:blipFill>
          <a:blip r:embed="rId4" cstate="print"/>
          <a:srcRect/>
          <a:stretch>
            <a:fillRect/>
          </a:stretch>
        </p:blipFill>
        <p:spPr bwMode="auto">
          <a:xfrm>
            <a:off x="1733934" y="3284984"/>
            <a:ext cx="5696110" cy="3573016"/>
          </a:xfrm>
          <a:prstGeom prst="rect">
            <a:avLst/>
          </a:prstGeom>
          <a:noFill/>
        </p:spPr>
      </p:pic>
      <p:sp>
        <p:nvSpPr>
          <p:cNvPr id="2" name="ZoneTexte 1"/>
          <p:cNvSpPr txBox="1"/>
          <p:nvPr/>
        </p:nvSpPr>
        <p:spPr>
          <a:xfrm>
            <a:off x="2516633" y="242764"/>
            <a:ext cx="3695403" cy="769441"/>
          </a:xfrm>
          <a:prstGeom prst="rect">
            <a:avLst/>
          </a:prstGeom>
          <a:noFill/>
        </p:spPr>
        <p:txBody>
          <a:bodyPr wrap="square" rtlCol="0">
            <a:spAutoFit/>
          </a:bodyPr>
          <a:lstStyle/>
          <a:p>
            <a:pPr algn="ctr"/>
            <a:r>
              <a:rPr lang="fr-FR" sz="4400" dirty="0" smtClean="0">
                <a:latin typeface="Caladea" panose="02040503050406030204" pitchFamily="18" charset="0"/>
              </a:rPr>
              <a:t>Jules Verne</a:t>
            </a:r>
            <a:endParaRPr lang="fr-FR" sz="4400" dirty="0">
              <a:latin typeface="Caladea" panose="02040503050406030204" pitchFamily="18" charset="0"/>
            </a:endParaRPr>
          </a:p>
        </p:txBody>
      </p:sp>
      <p:sp>
        <p:nvSpPr>
          <p:cNvPr id="3" name="ZoneTexte 2"/>
          <p:cNvSpPr txBox="1"/>
          <p:nvPr/>
        </p:nvSpPr>
        <p:spPr>
          <a:xfrm>
            <a:off x="2658883" y="2112425"/>
            <a:ext cx="3754405" cy="400110"/>
          </a:xfrm>
          <a:prstGeom prst="rect">
            <a:avLst/>
          </a:prstGeom>
          <a:noFill/>
        </p:spPr>
        <p:txBody>
          <a:bodyPr wrap="square" rtlCol="0">
            <a:spAutoFit/>
          </a:bodyPr>
          <a:lstStyle/>
          <a:p>
            <a:r>
              <a:rPr lang="fr-FR" sz="2000" dirty="0" smtClean="0">
                <a:latin typeface="Caladea" panose="02040503050406030204" pitchFamily="18" charset="0"/>
              </a:rPr>
              <a:t>Le scientifique et le romancier</a:t>
            </a:r>
            <a:endParaRPr lang="fr-FR" sz="2000" dirty="0">
              <a:latin typeface="Caladea" panose="02040503050406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oir la lÃ©gende ci-aprÃ¨s"/>
          <p:cNvPicPr>
            <a:picLocks noChangeAspect="1" noChangeArrowheads="1"/>
          </p:cNvPicPr>
          <p:nvPr/>
        </p:nvPicPr>
        <p:blipFill>
          <a:blip r:embed="rId2" cstate="print"/>
          <a:srcRect/>
          <a:stretch>
            <a:fillRect/>
          </a:stretch>
        </p:blipFill>
        <p:spPr bwMode="auto">
          <a:xfrm>
            <a:off x="3888432" y="0"/>
            <a:ext cx="4932040" cy="3699030"/>
          </a:xfrm>
          <a:prstGeom prst="rect">
            <a:avLst/>
          </a:prstGeom>
          <a:noFill/>
        </p:spPr>
      </p:pic>
      <p:sp>
        <p:nvSpPr>
          <p:cNvPr id="4" name="ZoneTexte 3"/>
          <p:cNvSpPr txBox="1"/>
          <p:nvPr/>
        </p:nvSpPr>
        <p:spPr>
          <a:xfrm>
            <a:off x="50118" y="548680"/>
            <a:ext cx="4022862" cy="1384995"/>
          </a:xfrm>
          <a:prstGeom prst="rect">
            <a:avLst/>
          </a:prstGeom>
          <a:noFill/>
        </p:spPr>
        <p:txBody>
          <a:bodyPr wrap="square" rtlCol="0">
            <a:spAutoFit/>
          </a:bodyPr>
          <a:lstStyle/>
          <a:p>
            <a:pPr algn="ctr"/>
            <a:r>
              <a:rPr lang="fr-FR" sz="2800" b="1" dirty="0" smtClean="0">
                <a:latin typeface="Caladea" panose="02040503050406030204" pitchFamily="18" charset="0"/>
                <a:cs typeface="Times New Roman" pitchFamily="18" charset="0"/>
              </a:rPr>
              <a:t>18 mars 1871</a:t>
            </a:r>
          </a:p>
          <a:p>
            <a:pPr algn="ctr"/>
            <a:r>
              <a:rPr lang="fr-FR" sz="2800" b="1" dirty="0" smtClean="0">
                <a:latin typeface="Caladea" panose="02040503050406030204" pitchFamily="18" charset="0"/>
                <a:cs typeface="Times New Roman" pitchFamily="18" charset="0"/>
              </a:rPr>
              <a:t>La commune de Paris </a:t>
            </a:r>
          </a:p>
          <a:p>
            <a:pPr algn="ctr"/>
            <a:r>
              <a:rPr lang="fr-FR" sz="2800" b="1" dirty="0" smtClean="0">
                <a:latin typeface="Caladea" panose="02040503050406030204" pitchFamily="18" charset="0"/>
                <a:cs typeface="Times New Roman" pitchFamily="18" charset="0"/>
              </a:rPr>
              <a:t>est proclamée</a:t>
            </a:r>
            <a:endParaRPr lang="fr-FR" sz="2800" b="1" dirty="0">
              <a:latin typeface="Caladea" panose="02040503050406030204" pitchFamily="18" charset="0"/>
              <a:cs typeface="Times New Roman" pitchFamily="18" charset="0"/>
            </a:endParaRPr>
          </a:p>
        </p:txBody>
      </p:sp>
      <p:pic>
        <p:nvPicPr>
          <p:cNvPr id="34822" name="Picture 6" descr="https://upload.wikimedia.org/wikipedia/commons/c/c3/Communecannon.jpg"/>
          <p:cNvPicPr>
            <a:picLocks noChangeAspect="1" noChangeArrowheads="1"/>
          </p:cNvPicPr>
          <p:nvPr/>
        </p:nvPicPr>
        <p:blipFill>
          <a:blip r:embed="rId3" cstate="print"/>
          <a:srcRect/>
          <a:stretch>
            <a:fillRect/>
          </a:stretch>
        </p:blipFill>
        <p:spPr bwMode="auto">
          <a:xfrm>
            <a:off x="50118" y="3789040"/>
            <a:ext cx="4022862" cy="3057376"/>
          </a:xfrm>
          <a:prstGeom prst="rect">
            <a:avLst/>
          </a:prstGeom>
          <a:noFill/>
        </p:spPr>
      </p:pic>
    </p:spTree>
    <p:extLst>
      <p:ext uri="{BB962C8B-B14F-4D97-AF65-F5344CB8AC3E}">
        <p14:creationId xmlns:p14="http://schemas.microsoft.com/office/powerpoint/2010/main" val="235691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3074" name="Picture 2" descr="voir la lÃ©gende ci-aprÃ¨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324117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92696"/>
            <a:ext cx="7772400" cy="1512168"/>
          </a:xfrm>
        </p:spPr>
        <p:txBody>
          <a:bodyPr/>
          <a:lstStyle/>
          <a:p>
            <a:r>
              <a:rPr lang="fr-FR" dirty="0" smtClean="0"/>
              <a:t>Famille Reclus</a:t>
            </a:r>
            <a:endParaRPr lang="fr-FR" dirty="0"/>
          </a:p>
        </p:txBody>
      </p:sp>
      <p:sp>
        <p:nvSpPr>
          <p:cNvPr id="3" name="Sous-titre 2"/>
          <p:cNvSpPr>
            <a:spLocks noGrp="1"/>
          </p:cNvSpPr>
          <p:nvPr>
            <p:ph type="subTitle" idx="1"/>
          </p:nvPr>
        </p:nvSpPr>
        <p:spPr>
          <a:xfrm>
            <a:off x="685800" y="1704290"/>
            <a:ext cx="4534272" cy="1440160"/>
          </a:xfrm>
        </p:spPr>
        <p:txBody>
          <a:bodyPr>
            <a:normAutofit/>
          </a:bodyPr>
          <a:lstStyle/>
          <a:p>
            <a:r>
              <a:rPr lang="fr-FR" sz="2600" b="1" dirty="0" smtClean="0">
                <a:solidFill>
                  <a:schemeClr val="tx1"/>
                </a:solidFill>
                <a:latin typeface="Times New Roman" panose="02020603050405020304" pitchFamily="18" charset="0"/>
                <a:cs typeface="Times New Roman" panose="02020603050405020304" pitchFamily="18" charset="0"/>
              </a:rPr>
              <a:t>Jacques Reclus</a:t>
            </a:r>
          </a:p>
          <a:p>
            <a:r>
              <a:rPr lang="fr-FR" sz="2400" b="1" dirty="0" smtClean="0">
                <a:solidFill>
                  <a:schemeClr val="tx1"/>
                </a:solidFill>
                <a:latin typeface="Times New Roman" panose="02020603050405020304" pitchFamily="18" charset="0"/>
                <a:cs typeface="Times New Roman" panose="02020603050405020304" pitchFamily="18" charset="0"/>
              </a:rPr>
              <a:t>1796</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5076056" y="1884310"/>
            <a:ext cx="3816424" cy="830997"/>
          </a:xfrm>
          <a:prstGeom prst="rect">
            <a:avLst/>
          </a:prstGeom>
          <a:noFill/>
        </p:spPr>
        <p:txBody>
          <a:bodyPr wrap="square" rtlCol="0">
            <a:spAutoFit/>
          </a:bodyPr>
          <a:lstStyle/>
          <a:p>
            <a:r>
              <a:rPr lang="fr-FR" sz="2400" b="1" dirty="0" err="1" smtClean="0">
                <a:latin typeface="Times New Roman" panose="02020603050405020304" pitchFamily="18" charset="0"/>
                <a:cs typeface="Times New Roman" panose="02020603050405020304" pitchFamily="18" charset="0"/>
              </a:rPr>
              <a:t>Zéline</a:t>
            </a:r>
            <a:r>
              <a:rPr lang="fr-FR" sz="2400" b="1" dirty="0" smtClean="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T</a:t>
            </a:r>
            <a:r>
              <a:rPr lang="fr-FR" sz="2400" b="1" dirty="0" err="1" smtClean="0">
                <a:latin typeface="Times New Roman" panose="02020603050405020304" pitchFamily="18" charset="0"/>
                <a:cs typeface="Times New Roman" panose="02020603050405020304" pitchFamily="18" charset="0"/>
              </a:rPr>
              <a:t>rigant-Marquey</a:t>
            </a:r>
            <a:endParaRPr lang="fr-FR" sz="2400" b="1"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1805- 1887</a:t>
            </a:r>
            <a:endParaRPr lang="fr-FR" sz="24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685800" y="194638"/>
            <a:ext cx="8640960" cy="1296144"/>
          </a:xfrm>
          <a:prstGeom prst="rect">
            <a:avLst/>
          </a:prstGeom>
          <a:noFill/>
        </p:spPr>
        <p:txBody>
          <a:bodyPr wrap="square" rtlCol="0">
            <a:spAutoFit/>
          </a:bodyPr>
          <a:lstStyle/>
          <a:p>
            <a:endParaRPr lang="fr-FR" dirty="0"/>
          </a:p>
        </p:txBody>
      </p:sp>
      <p:sp>
        <p:nvSpPr>
          <p:cNvPr id="11" name="Rectangle 10"/>
          <p:cNvSpPr/>
          <p:nvPr/>
        </p:nvSpPr>
        <p:spPr>
          <a:xfrm>
            <a:off x="323528" y="4653136"/>
            <a:ext cx="8640960" cy="1569660"/>
          </a:xfrm>
          <a:prstGeom prst="rect">
            <a:avLst/>
          </a:prstGeom>
          <a:noFill/>
        </p:spPr>
        <p:txBody>
          <a:bodyPr wrap="square">
            <a:spAutoFit/>
          </a:bodyPr>
          <a:lstStyle/>
          <a:p>
            <a:r>
              <a:rPr lang="fr-FR" sz="2400" b="1" dirty="0" smtClean="0">
                <a:latin typeface="Times New Roman" panose="02020603050405020304" pitchFamily="18" charset="0"/>
                <a:cs typeface="Times New Roman" panose="02020603050405020304" pitchFamily="18" charset="0"/>
              </a:rPr>
              <a:t>Les Reclus</a:t>
            </a:r>
          </a:p>
          <a:p>
            <a:r>
              <a:rPr lang="fr-FR" sz="2400" dirty="0">
                <a:latin typeface="Times New Roman" panose="02020603050405020304" pitchFamily="18" charset="0"/>
                <a:cs typeface="Times New Roman" panose="02020603050405020304" pitchFamily="18" charset="0"/>
              </a:rPr>
              <a:t> personnages hors du commun, notamment à ceux qui ont suivi des voies divergentes, souvent en opposition aux idées dominantes de leur époque. </a:t>
            </a:r>
            <a:r>
              <a:rPr lang="fr-FR" sz="2400" dirty="0" smtClean="0">
                <a:latin typeface="Times New Roman" panose="02020603050405020304" pitchFamily="18" charset="0"/>
                <a:cs typeface="Times New Roman" panose="02020603050405020304" pitchFamily="18" charset="0"/>
              </a:rPr>
              <a:t>s’intéresse aussi  à </a:t>
            </a:r>
            <a:r>
              <a:rPr lang="fr-FR" sz="2400" dirty="0">
                <a:latin typeface="Times New Roman" panose="02020603050405020304" pitchFamily="18" charset="0"/>
                <a:cs typeface="Times New Roman" panose="02020603050405020304" pitchFamily="18" charset="0"/>
              </a:rPr>
              <a:t>la pédagogie et aux pédagogues</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
        <p:nvSpPr>
          <p:cNvPr id="12" name="ZoneTexte 11"/>
          <p:cNvSpPr txBox="1"/>
          <p:nvPr/>
        </p:nvSpPr>
        <p:spPr>
          <a:xfrm>
            <a:off x="899592" y="3501008"/>
            <a:ext cx="3240360" cy="1015663"/>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14 enfants </a:t>
            </a:r>
          </a:p>
          <a:p>
            <a:r>
              <a:rPr lang="fr-FR" sz="2000" dirty="0" smtClean="0">
                <a:latin typeface="Times New Roman" panose="02020603050405020304" pitchFamily="18" charset="0"/>
                <a:cs typeface="Times New Roman" panose="02020603050405020304" pitchFamily="18" charset="0"/>
              </a:rPr>
              <a:t>5 grands savants</a:t>
            </a:r>
          </a:p>
          <a:p>
            <a:r>
              <a:rPr lang="fr-FR" sz="2000" dirty="0" smtClean="0">
                <a:latin typeface="Times New Roman" panose="02020603050405020304" pitchFamily="18" charset="0"/>
                <a:cs typeface="Times New Roman" panose="02020603050405020304" pitchFamily="18" charset="0"/>
              </a:rPr>
              <a:t>9 filles toutes institutrices</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44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s://upload.wikimedia.org/wikipedia/commons/thumb/d/dc/Manet.Guerre_civile.jpg/1024px-Manet.Guerre_civile.jpg"/>
          <p:cNvPicPr>
            <a:picLocks noChangeAspect="1" noChangeArrowheads="1"/>
          </p:cNvPicPr>
          <p:nvPr/>
        </p:nvPicPr>
        <p:blipFill>
          <a:blip r:embed="rId2" cstate="print"/>
          <a:srcRect/>
          <a:stretch>
            <a:fillRect/>
          </a:stretch>
        </p:blipFill>
        <p:spPr bwMode="auto">
          <a:xfrm>
            <a:off x="683568" y="260648"/>
            <a:ext cx="5307065" cy="4244616"/>
          </a:xfrm>
          <a:prstGeom prst="rect">
            <a:avLst/>
          </a:prstGeom>
          <a:noFill/>
        </p:spPr>
      </p:pic>
      <p:sp>
        <p:nvSpPr>
          <p:cNvPr id="6" name="ZoneTexte 5"/>
          <p:cNvSpPr txBox="1"/>
          <p:nvPr/>
        </p:nvSpPr>
        <p:spPr>
          <a:xfrm>
            <a:off x="1331640" y="4797152"/>
            <a:ext cx="7488832" cy="1077218"/>
          </a:xfrm>
          <a:prstGeom prst="rect">
            <a:avLst/>
          </a:prstGeom>
          <a:noFill/>
        </p:spPr>
        <p:txBody>
          <a:bodyPr wrap="square" rtlCol="0">
            <a:spAutoFit/>
          </a:bodyPr>
          <a:lstStyle/>
          <a:p>
            <a:pPr algn="ctr"/>
            <a:r>
              <a:rPr lang="fr-FR" sz="3200" b="1" dirty="0" smtClean="0">
                <a:latin typeface="Caladea" panose="02040503050406030204" pitchFamily="18" charset="0"/>
                <a:cs typeface="Times New Roman" pitchFamily="18" charset="0"/>
              </a:rPr>
              <a:t>Le 7</a:t>
            </a:r>
            <a:r>
              <a:rPr lang="fr-FR" sz="3200" b="1" baseline="30000" dirty="0" smtClean="0">
                <a:latin typeface="Caladea" panose="02040503050406030204" pitchFamily="18" charset="0"/>
                <a:cs typeface="Times New Roman" pitchFamily="18" charset="0"/>
              </a:rPr>
              <a:t>ème</a:t>
            </a:r>
            <a:r>
              <a:rPr lang="fr-FR" sz="3200" b="1" dirty="0" smtClean="0">
                <a:latin typeface="Caladea" panose="02040503050406030204" pitchFamily="18" charset="0"/>
                <a:cs typeface="Times New Roman" pitchFamily="18" charset="0"/>
              </a:rPr>
              <a:t> conseil de guerre le condamne à la déportation en Nouvelle Calédonie</a:t>
            </a:r>
            <a:endParaRPr lang="fr-FR" sz="3200" b="1" dirty="0">
              <a:latin typeface="Caladea" panose="02040503050406030204" pitchFamily="18" charset="0"/>
              <a:cs typeface="Times New Roman" pitchFamily="18" charset="0"/>
            </a:endParaRPr>
          </a:p>
        </p:txBody>
      </p:sp>
    </p:spTree>
    <p:extLst>
      <p:ext uri="{BB962C8B-B14F-4D97-AF65-F5344CB8AC3E}">
        <p14:creationId xmlns:p14="http://schemas.microsoft.com/office/powerpoint/2010/main" val="128965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associÃ©e"/>
          <p:cNvPicPr>
            <a:picLocks noChangeAspect="1" noChangeArrowheads="1"/>
          </p:cNvPicPr>
          <p:nvPr/>
        </p:nvPicPr>
        <p:blipFill>
          <a:blip r:embed="rId2" cstate="print"/>
          <a:srcRect/>
          <a:stretch>
            <a:fillRect/>
          </a:stretch>
        </p:blipFill>
        <p:spPr bwMode="auto">
          <a:xfrm>
            <a:off x="0" y="260648"/>
            <a:ext cx="9089528" cy="6048672"/>
          </a:xfrm>
          <a:prstGeom prst="rect">
            <a:avLst/>
          </a:prstGeom>
          <a:noFill/>
        </p:spPr>
      </p:pic>
    </p:spTree>
    <p:extLst>
      <p:ext uri="{BB962C8B-B14F-4D97-AF65-F5344CB8AC3E}">
        <p14:creationId xmlns:p14="http://schemas.microsoft.com/office/powerpoint/2010/main" val="195554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55776" y="0"/>
          <a:ext cx="5149503" cy="6671421"/>
        </p:xfrm>
        <a:graphic>
          <a:graphicData uri="http://schemas.openxmlformats.org/presentationml/2006/ole">
            <mc:AlternateContent xmlns:mc="http://schemas.openxmlformats.org/markup-compatibility/2006">
              <mc:Choice xmlns:v="urn:schemas-microsoft-com:vml" Requires="v">
                <p:oleObj spid="_x0000_s124941" name="Acrobat Document" r:id="rId3" imgW="5829101" imgH="7543800" progId="AcroExch.Document.DC">
                  <p:embed/>
                </p:oleObj>
              </mc:Choice>
              <mc:Fallback>
                <p:oleObj name="Acrobat Document" r:id="rId3" imgW="5829101" imgH="7543800" progId="AcroExch.Document.DC">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0"/>
                        <a:ext cx="5149503" cy="667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oneTexte 2"/>
          <p:cNvSpPr txBox="1"/>
          <p:nvPr/>
        </p:nvSpPr>
        <p:spPr>
          <a:xfrm>
            <a:off x="395536" y="980728"/>
            <a:ext cx="2304256" cy="2308324"/>
          </a:xfrm>
          <a:prstGeom prst="rect">
            <a:avLst/>
          </a:prstGeom>
          <a:noFill/>
        </p:spPr>
        <p:txBody>
          <a:bodyPr wrap="square" rtlCol="0">
            <a:spAutoFit/>
          </a:bodyPr>
          <a:lstStyle/>
          <a:p>
            <a:r>
              <a:rPr lang="fr-FR" dirty="0" smtClean="0"/>
              <a:t>Profitant de sa captivité , il rédige Histoire d’une Montagne  éditée en 1876 et remaniée pour 1880 et sa nouvelle géographie universelle</a:t>
            </a:r>
            <a:endParaRPr lang="fr-FR" dirty="0"/>
          </a:p>
        </p:txBody>
      </p:sp>
    </p:spTree>
    <p:extLst>
      <p:ext uri="{BB962C8B-B14F-4D97-AF65-F5344CB8AC3E}">
        <p14:creationId xmlns:p14="http://schemas.microsoft.com/office/powerpoint/2010/main" val="2621542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Ã©sultat de recherche d'images pour &quot;elisÃ©e reclus&quot;"/>
          <p:cNvPicPr>
            <a:picLocks noChangeAspect="1" noChangeArrowheads="1"/>
          </p:cNvPicPr>
          <p:nvPr/>
        </p:nvPicPr>
        <p:blipFill>
          <a:blip r:embed="rId2" cstate="print"/>
          <a:srcRect/>
          <a:stretch>
            <a:fillRect/>
          </a:stretch>
        </p:blipFill>
        <p:spPr bwMode="auto">
          <a:xfrm>
            <a:off x="2250903" y="0"/>
            <a:ext cx="5515817" cy="6858000"/>
          </a:xfrm>
          <a:prstGeom prst="rect">
            <a:avLst/>
          </a:prstGeom>
          <a:noFill/>
        </p:spPr>
      </p:pic>
      <p:sp>
        <p:nvSpPr>
          <p:cNvPr id="3" name="ZoneTexte 2"/>
          <p:cNvSpPr txBox="1"/>
          <p:nvPr/>
        </p:nvSpPr>
        <p:spPr>
          <a:xfrm>
            <a:off x="251520" y="3951640"/>
            <a:ext cx="2160240" cy="646331"/>
          </a:xfrm>
          <a:prstGeom prst="rect">
            <a:avLst/>
          </a:prstGeom>
          <a:noFill/>
        </p:spPr>
        <p:txBody>
          <a:bodyPr wrap="square" rtlCol="0">
            <a:spAutoFit/>
          </a:bodyPr>
          <a:lstStyle/>
          <a:p>
            <a:r>
              <a:rPr lang="fr-FR" dirty="0" smtClean="0"/>
              <a:t>« l’homme et la terre »</a:t>
            </a:r>
            <a:endParaRPr lang="fr-FR" dirty="0"/>
          </a:p>
        </p:txBody>
      </p:sp>
    </p:spTree>
    <p:extLst>
      <p:ext uri="{BB962C8B-B14F-4D97-AF65-F5344CB8AC3E}">
        <p14:creationId xmlns:p14="http://schemas.microsoft.com/office/powerpoint/2010/main" val="3348387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Ã©sultat de recherche d'images pour &quot;elisÃ©e reclus&quot;"/>
          <p:cNvPicPr>
            <a:picLocks noChangeAspect="1" noChangeArrowheads="1"/>
          </p:cNvPicPr>
          <p:nvPr/>
        </p:nvPicPr>
        <p:blipFill>
          <a:blip r:embed="rId2" cstate="print"/>
          <a:srcRect/>
          <a:stretch>
            <a:fillRect/>
          </a:stretch>
        </p:blipFill>
        <p:spPr bwMode="auto">
          <a:xfrm>
            <a:off x="539552" y="111444"/>
            <a:ext cx="8315610" cy="5643592"/>
          </a:xfrm>
          <a:prstGeom prst="rect">
            <a:avLst/>
          </a:prstGeom>
          <a:noFill/>
        </p:spPr>
      </p:pic>
      <p:sp>
        <p:nvSpPr>
          <p:cNvPr id="3" name="ZoneTexte 2"/>
          <p:cNvSpPr txBox="1"/>
          <p:nvPr/>
        </p:nvSpPr>
        <p:spPr>
          <a:xfrm>
            <a:off x="1619672" y="5949280"/>
            <a:ext cx="6120680" cy="369332"/>
          </a:xfrm>
          <a:prstGeom prst="rect">
            <a:avLst/>
          </a:prstGeom>
          <a:noFill/>
        </p:spPr>
        <p:txBody>
          <a:bodyPr wrap="square" rtlCol="0">
            <a:spAutoFit/>
          </a:bodyPr>
          <a:lstStyle/>
          <a:p>
            <a:r>
              <a:rPr lang="fr-FR" dirty="0" smtClean="0"/>
              <a:t>géorgiens,</a:t>
            </a:r>
            <a:endParaRPr lang="fr-FR" dirty="0"/>
          </a:p>
        </p:txBody>
      </p:sp>
    </p:spTree>
    <p:extLst>
      <p:ext uri="{BB962C8B-B14F-4D97-AF65-F5344CB8AC3E}">
        <p14:creationId xmlns:p14="http://schemas.microsoft.com/office/powerpoint/2010/main" val="37423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3074" name="Picture 2" descr="RÃ©sultat de recherche d'images pour &quot;elisÃ©e reclus&quot;"/>
          <p:cNvPicPr>
            <a:picLocks noChangeAspect="1" noChangeArrowheads="1"/>
          </p:cNvPicPr>
          <p:nvPr/>
        </p:nvPicPr>
        <p:blipFill>
          <a:blip r:embed="rId2" cstate="print"/>
          <a:srcRect/>
          <a:stretch>
            <a:fillRect/>
          </a:stretch>
        </p:blipFill>
        <p:spPr bwMode="auto">
          <a:xfrm>
            <a:off x="4283968" y="188640"/>
            <a:ext cx="4053914" cy="6276578"/>
          </a:xfrm>
          <a:prstGeom prst="rect">
            <a:avLst/>
          </a:prstGeom>
          <a:noFill/>
        </p:spPr>
      </p:pic>
      <p:pic>
        <p:nvPicPr>
          <p:cNvPr id="3076" name="Picture 4" descr="https://www.populationdata.net/wp-content/uploads/albanie_relief.jpg"/>
          <p:cNvPicPr>
            <a:picLocks noChangeAspect="1" noChangeArrowheads="1"/>
          </p:cNvPicPr>
          <p:nvPr/>
        </p:nvPicPr>
        <p:blipFill>
          <a:blip r:embed="rId3" cstate="print"/>
          <a:srcRect/>
          <a:stretch>
            <a:fillRect/>
          </a:stretch>
        </p:blipFill>
        <p:spPr bwMode="auto">
          <a:xfrm>
            <a:off x="0" y="908720"/>
            <a:ext cx="4483391" cy="5605339"/>
          </a:xfrm>
          <a:prstGeom prst="rect">
            <a:avLst/>
          </a:prstGeom>
          <a:noFill/>
        </p:spPr>
      </p:pic>
    </p:spTree>
    <p:extLst>
      <p:ext uri="{BB962C8B-B14F-4D97-AF65-F5344CB8AC3E}">
        <p14:creationId xmlns:p14="http://schemas.microsoft.com/office/powerpoint/2010/main" val="524126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3040" y="116632"/>
            <a:ext cx="7741368" cy="5324535"/>
          </a:xfrm>
          <a:prstGeom prst="rect">
            <a:avLst/>
          </a:prstGeom>
          <a:noFill/>
        </p:spPr>
        <p:txBody>
          <a:bodyPr wrap="square" rtlCol="0">
            <a:spAutoFit/>
          </a:bodyPr>
          <a:lstStyle/>
          <a:p>
            <a:pPr lvl="0" fontAlgn="base">
              <a:spcBef>
                <a:spcPct val="0"/>
              </a:spcBef>
              <a:spcAft>
                <a:spcPct val="0"/>
              </a:spcAft>
            </a:pPr>
            <a:endParaRPr lang="fr-FR" sz="2400" b="1" i="1"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fr-FR" sz="2400" b="1" i="1" dirty="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fr-FR" sz="2400" b="1" i="1"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fr-FR" sz="2400" b="1" i="1" dirty="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fr-FR" sz="2400" b="1" i="1" dirty="0" smtClean="0">
                <a:solidFill>
                  <a:srgbClr val="222222"/>
                </a:solidFill>
                <a:latin typeface="Times New Roman" pitchFamily="18" charset="0"/>
                <a:ea typeface="Times New Roman" pitchFamily="18" charset="0"/>
                <a:cs typeface="Times New Roman" pitchFamily="18" charset="0"/>
              </a:rPr>
              <a:t>La Nouvelle Géographie universelle</a:t>
            </a:r>
            <a:r>
              <a:rPr lang="fr-FR" sz="2000" dirty="0" smtClean="0">
                <a:solidFill>
                  <a:srgbClr val="222222"/>
                </a:solidFill>
                <a:latin typeface="Times New Roman" pitchFamily="18" charset="0"/>
                <a:ea typeface="Times New Roman" pitchFamily="18" charset="0"/>
                <a:cs typeface="Times New Roman" pitchFamily="18" charset="0"/>
              </a:rPr>
              <a:t> lue en français ou en traduction dans le monde entier, en Europe, </a:t>
            </a:r>
          </a:p>
          <a:p>
            <a:pPr lvl="0" fontAlgn="base">
              <a:spcBef>
                <a:spcPct val="0"/>
              </a:spcBef>
              <a:spcAft>
                <a:spcPct val="0"/>
              </a:spcAft>
            </a:pPr>
            <a:endParaRPr lang="fr-FR"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fr-FR" sz="2000" dirty="0" smtClean="0">
                <a:solidFill>
                  <a:srgbClr val="222222"/>
                </a:solidFill>
                <a:latin typeface="Times New Roman" pitchFamily="18" charset="0"/>
                <a:ea typeface="Times New Roman" pitchFamily="18" charset="0"/>
                <a:cs typeface="Times New Roman" pitchFamily="18" charset="0"/>
              </a:rPr>
              <a:t>en Amérique du Nord et du Sud,  aussi bien qu'en Australie, </a:t>
            </a:r>
          </a:p>
          <a:p>
            <a:pPr lvl="0" fontAlgn="base">
              <a:spcBef>
                <a:spcPct val="0"/>
              </a:spcBef>
              <a:spcAft>
                <a:spcPct val="0"/>
              </a:spcAft>
            </a:pPr>
            <a:r>
              <a:rPr lang="fr-FR" sz="2000" dirty="0" smtClean="0">
                <a:solidFill>
                  <a:srgbClr val="222222"/>
                </a:solidFill>
                <a:latin typeface="Times New Roman" pitchFamily="18" charset="0"/>
                <a:ea typeface="Times New Roman" pitchFamily="18" charset="0"/>
                <a:cs typeface="Times New Roman" pitchFamily="18" charset="0"/>
              </a:rPr>
              <a:t>qu’en Perse ou en Chine,</a:t>
            </a:r>
          </a:p>
          <a:p>
            <a:pPr lvl="0" fontAlgn="base">
              <a:spcBef>
                <a:spcPct val="0"/>
              </a:spcBef>
              <a:spcAft>
                <a:spcPct val="0"/>
              </a:spcAft>
            </a:pPr>
            <a:endParaRPr lang="fr-FR"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fr-FR" sz="2000" dirty="0" smtClean="0">
                <a:solidFill>
                  <a:srgbClr val="222222"/>
                </a:solidFill>
                <a:latin typeface="Times New Roman" pitchFamily="18" charset="0"/>
                <a:ea typeface="Times New Roman" pitchFamily="18" charset="0"/>
                <a:cs typeface="Times New Roman" pitchFamily="18" charset="0"/>
              </a:rPr>
              <a:t>lui vaut une célébrité internationale, </a:t>
            </a:r>
          </a:p>
          <a:p>
            <a:pPr lvl="0" fontAlgn="base">
              <a:spcBef>
                <a:spcPct val="0"/>
              </a:spcBef>
              <a:spcAft>
                <a:spcPct val="0"/>
              </a:spcAft>
            </a:pPr>
            <a:r>
              <a:rPr lang="fr-FR" sz="2000" b="1" i="1" dirty="0" smtClean="0">
                <a:solidFill>
                  <a:srgbClr val="222222"/>
                </a:solidFill>
                <a:latin typeface="Times New Roman" pitchFamily="18" charset="0"/>
                <a:ea typeface="Times New Roman" pitchFamily="18" charset="0"/>
                <a:cs typeface="Times New Roman" pitchFamily="18" charset="0"/>
              </a:rPr>
              <a:t>unique pour un géographe de langue française </a:t>
            </a:r>
          </a:p>
          <a:p>
            <a:pPr lvl="0" fontAlgn="base">
              <a:spcBef>
                <a:spcPct val="0"/>
              </a:spcBef>
              <a:spcAft>
                <a:spcPct val="0"/>
              </a:spcAft>
            </a:pPr>
            <a:r>
              <a:rPr lang="fr-FR" sz="2000" b="1" i="1" dirty="0" smtClean="0">
                <a:solidFill>
                  <a:srgbClr val="222222"/>
                </a:solidFill>
                <a:latin typeface="Times New Roman" pitchFamily="18" charset="0"/>
                <a:ea typeface="Times New Roman" pitchFamily="18" charset="0"/>
                <a:cs typeface="Times New Roman" pitchFamily="18" charset="0"/>
              </a:rPr>
              <a:t>et qui en fait, de son vivant,</a:t>
            </a:r>
          </a:p>
          <a:p>
            <a:pPr lvl="0" fontAlgn="base">
              <a:spcBef>
                <a:spcPct val="0"/>
              </a:spcBef>
              <a:spcAft>
                <a:spcPct val="0"/>
              </a:spcAft>
            </a:pPr>
            <a:endParaRPr lang="fr-FR" sz="2000" b="1" i="1"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fr-FR" sz="2000" b="1" i="1" dirty="0" smtClean="0">
                <a:solidFill>
                  <a:srgbClr val="222222"/>
                </a:solidFill>
                <a:latin typeface="Times New Roman" pitchFamily="18" charset="0"/>
                <a:ea typeface="Times New Roman" pitchFamily="18" charset="0"/>
                <a:cs typeface="Times New Roman" pitchFamily="18" charset="0"/>
              </a:rPr>
              <a:t> </a:t>
            </a:r>
            <a:r>
              <a:rPr lang="fr-FR" sz="2000" dirty="0" smtClean="0">
                <a:solidFill>
                  <a:srgbClr val="222222"/>
                </a:solidFill>
                <a:latin typeface="Times New Roman" pitchFamily="18" charset="0"/>
                <a:ea typeface="Times New Roman" pitchFamily="18" charset="0"/>
                <a:cs typeface="Times New Roman" pitchFamily="18" charset="0"/>
              </a:rPr>
              <a:t>un égal en renommée planétaire de Victor Hugo ou de Louis Pasteur.</a:t>
            </a:r>
          </a:p>
          <a:p>
            <a:pPr lvl="0" fontAlgn="base">
              <a:spcBef>
                <a:spcPct val="0"/>
              </a:spcBef>
              <a:spcAft>
                <a:spcPct val="0"/>
              </a:spcAft>
            </a:pPr>
            <a:r>
              <a:rPr lang="fr-FR" sz="2000" dirty="0" smtClean="0">
                <a:solidFill>
                  <a:srgbClr val="222222"/>
                </a:solidFill>
                <a:latin typeface="Times New Roman" pitchFamily="18" charset="0"/>
                <a:ea typeface="Times New Roman" pitchFamily="18" charset="0"/>
                <a:cs typeface="Times New Roman" pitchFamily="18" charset="0"/>
              </a:rPr>
              <a:t> </a:t>
            </a:r>
            <a:endParaRPr lang="fr-FR" sz="2000" dirty="0" smtClean="0">
              <a:latin typeface="Arial" pitchFamily="34" charset="0"/>
              <a:cs typeface="Arial" pitchFamily="34" charset="0"/>
            </a:endParaRPr>
          </a:p>
        </p:txBody>
      </p:sp>
    </p:spTree>
    <p:extLst>
      <p:ext uri="{BB962C8B-B14F-4D97-AF65-F5344CB8AC3E}">
        <p14:creationId xmlns:p14="http://schemas.microsoft.com/office/powerpoint/2010/main" val="2816520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764704"/>
            <a:ext cx="6912768" cy="5262979"/>
          </a:xfrm>
          <a:prstGeom prst="rect">
            <a:avLst/>
          </a:prstGeom>
          <a:noFill/>
        </p:spPr>
        <p:txBody>
          <a:bodyPr wrap="square" rtlCol="0">
            <a:spAutoFit/>
          </a:bodyPr>
          <a:lstStyle/>
          <a:p>
            <a:pPr lvl="0" fontAlgn="base">
              <a:spcBef>
                <a:spcPct val="0"/>
              </a:spcBef>
              <a:spcAft>
                <a:spcPct val="0"/>
              </a:spcAft>
            </a:pP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Elle lui fait également recevoir, entre autres, les prestigieuses distinctions de trois sociétés savantes : </a:t>
            </a:r>
          </a:p>
          <a:p>
            <a:pPr lvl="0" fontAlgn="base">
              <a:spcBef>
                <a:spcPct val="0"/>
              </a:spcBef>
              <a:spcAft>
                <a:spcPct val="0"/>
              </a:spcAft>
            </a:pPr>
            <a:endParaRPr lang="fr-FR"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 typeface="Wingdings" pitchFamily="2" charset="2"/>
              <a:buChar char="Ø"/>
            </a:pP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 novembre 1891, la grande médaille d’honneur annuelle de la Société de topographie de France alors présidée par le contrôleur général de l’armée Léonard </a:t>
            </a:r>
            <a:r>
              <a:rPr lang="fr-FR" sz="2400" dirty="0" err="1" smtClean="0">
                <a:solidFill>
                  <a:srgbClr val="222222"/>
                </a:solidFill>
                <a:latin typeface="Times New Roman" pitchFamily="18" charset="0"/>
                <a:ea typeface="Times New Roman" pitchFamily="18" charset="0"/>
                <a:cs typeface="Times New Roman" pitchFamily="18" charset="0"/>
              </a:rPr>
              <a:t>Martinie</a:t>
            </a:r>
            <a:r>
              <a:rPr lang="fr-FR" sz="2400" dirty="0" smtClean="0">
                <a:solidFill>
                  <a:srgbClr val="222222"/>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fr-FR" sz="2400" dirty="0" smtClean="0">
                <a:solidFill>
                  <a:srgbClr val="222222"/>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buFont typeface="Wingdings" pitchFamily="2" charset="2"/>
              <a:buChar char="Ø"/>
            </a:pPr>
            <a:r>
              <a:rPr lang="fr-FR" sz="2400" dirty="0" smtClean="0">
                <a:solidFill>
                  <a:srgbClr val="222222"/>
                </a:solidFill>
                <a:latin typeface="Times New Roman" pitchFamily="18" charset="0"/>
                <a:ea typeface="Times New Roman" pitchFamily="18" charset="0"/>
                <a:cs typeface="Times New Roman" pitchFamily="18" charset="0"/>
              </a:rPr>
              <a:t>en </a:t>
            </a:r>
            <a:r>
              <a:rPr lang="fr-FR" sz="2400" dirty="0" smtClean="0">
                <a:latin typeface="Times New Roman" panose="02020603050405020304" pitchFamily="18" charset="0"/>
                <a:ea typeface="Times New Roman" panose="02020603050405020304" pitchFamily="18" charset="0"/>
                <a:cs typeface="Times New Roman" panose="02020603050405020304" pitchFamily="18" charset="0"/>
              </a:rPr>
              <a:t>février 1892</a:t>
            </a: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et « à titre exceptionnel » car normalement réservée aux explorateurs, la grande médaille d’or de la </a:t>
            </a:r>
            <a:r>
              <a:rPr lang="fr-FR" sz="2400" dirty="0"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2" tooltip="Société de géographie de Paris"/>
              </a:rPr>
              <a:t>Société de géographie de Paris</a:t>
            </a:r>
            <a:r>
              <a:rPr lang="fr-FR" sz="2400" baseline="30000" dirty="0"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3"/>
              </a:rPr>
              <a:t>1.</a:t>
            </a:r>
          </a:p>
          <a:p>
            <a:pPr lvl="0" eaLnBrk="0" fontAlgn="base" hangingPunct="0">
              <a:spcBef>
                <a:spcPct val="0"/>
              </a:spcBef>
              <a:spcAft>
                <a:spcPct val="0"/>
              </a:spcAft>
              <a:buFont typeface="Wingdings" pitchFamily="2" charset="2"/>
              <a:buChar char="Ø"/>
            </a:pPr>
            <a:r>
              <a:rPr lang="fr-FR" sz="2400" baseline="30000" dirty="0"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3"/>
              </a:rPr>
              <a:t>3</a:t>
            </a: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 typeface="Wingdings" pitchFamily="2" charset="2"/>
              <a:buChar char="Ø"/>
            </a:pP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 </a:t>
            </a:r>
            <a:r>
              <a:rPr lang="fr-FR" sz="2400" dirty="0" smtClean="0">
                <a:latin typeface="Times New Roman" panose="02020603050405020304" pitchFamily="18" charset="0"/>
                <a:ea typeface="Times New Roman" panose="02020603050405020304" pitchFamily="18" charset="0"/>
                <a:cs typeface="Times New Roman" panose="02020603050405020304" pitchFamily="18" charset="0"/>
              </a:rPr>
              <a:t>mai 1894</a:t>
            </a: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médaille d’or annuelle (</a:t>
            </a:r>
            <a:r>
              <a:rPr lang="fr-FR" sz="2400" i="1"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Patron’s</a:t>
            </a:r>
            <a:r>
              <a:rPr lang="fr-FR" sz="2400" i="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Medal</a:t>
            </a: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de la </a:t>
            </a:r>
            <a:r>
              <a:rPr lang="fr-FR" sz="2400" dirty="0"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4" tooltip="Royal Geographical Society"/>
              </a:rPr>
              <a:t>Royal </a:t>
            </a:r>
            <a:r>
              <a:rPr lang="fr-FR" sz="2400" dirty="0" err="1"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4" tooltip="Royal Geographical Society"/>
              </a:rPr>
              <a:t>Geographical</a:t>
            </a:r>
            <a:r>
              <a:rPr lang="fr-FR" sz="2400" dirty="0" smtClean="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4" tooltip="Royal Geographical Society"/>
              </a:rPr>
              <a:t> Society</a:t>
            </a:r>
            <a:r>
              <a:rPr lang="fr-FR"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de Londres</a:t>
            </a:r>
            <a:endParaRPr lang="fr-F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28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e/e1/Louise_Eugenie_Alexandrine_Marie_David_19th_century.gif"/>
          <p:cNvPicPr>
            <a:picLocks noChangeAspect="1" noChangeArrowheads="1"/>
          </p:cNvPicPr>
          <p:nvPr/>
        </p:nvPicPr>
        <p:blipFill>
          <a:blip r:embed="rId3" cstate="print"/>
          <a:srcRect/>
          <a:stretch>
            <a:fillRect/>
          </a:stretch>
        </p:blipFill>
        <p:spPr bwMode="auto">
          <a:xfrm>
            <a:off x="0" y="0"/>
            <a:ext cx="2126571" cy="3216438"/>
          </a:xfrm>
          <a:prstGeom prst="rect">
            <a:avLst/>
          </a:prstGeom>
          <a:noFill/>
        </p:spPr>
      </p:pic>
      <p:sp>
        <p:nvSpPr>
          <p:cNvPr id="3" name="Rectangle 2"/>
          <p:cNvSpPr/>
          <p:nvPr/>
        </p:nvSpPr>
        <p:spPr>
          <a:xfrm>
            <a:off x="2126622" y="1124744"/>
            <a:ext cx="3278358" cy="1200329"/>
          </a:xfrm>
          <a:prstGeom prst="rect">
            <a:avLst/>
          </a:prstGeom>
        </p:spPr>
        <p:txBody>
          <a:bodyPr wrap="square">
            <a:spAutoFit/>
          </a:bodyPr>
          <a:lstStyle/>
          <a:p>
            <a:r>
              <a:rPr lang="fr-FR" b="1" dirty="0" smtClean="0">
                <a:latin typeface="Times New Roman" pitchFamily="18" charset="0"/>
                <a:cs typeface="Times New Roman" pitchFamily="18" charset="0"/>
              </a:rPr>
              <a:t>1886</a:t>
            </a:r>
          </a:p>
          <a:p>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Il a fait la connaissance de</a:t>
            </a:r>
          </a:p>
          <a:p>
            <a:r>
              <a:rPr lang="fr-FR" dirty="0" smtClean="0">
                <a:latin typeface="Times New Roman" pitchFamily="18" charset="0"/>
                <a:cs typeface="Times New Roman" pitchFamily="18" charset="0"/>
              </a:rPr>
              <a:t>Louise Eugénie Alexandrine Marie David</a:t>
            </a:r>
            <a:endParaRPr lang="fr-FR" dirty="0">
              <a:latin typeface="Times New Roman" pitchFamily="18" charset="0"/>
              <a:cs typeface="Times New Roman" pitchFamily="18" charset="0"/>
            </a:endParaRPr>
          </a:p>
        </p:txBody>
      </p:sp>
      <p:pic>
        <p:nvPicPr>
          <p:cNvPr id="4" name="Picture 2" descr="https://upload.wikimedia.org/wikipedia/commons/8/8c/Alexandra_David-Neels.jpg"/>
          <p:cNvPicPr>
            <a:picLocks noChangeAspect="1" noChangeArrowheads="1"/>
          </p:cNvPicPr>
          <p:nvPr/>
        </p:nvPicPr>
        <p:blipFill>
          <a:blip r:embed="rId4" cstate="print"/>
          <a:srcRect/>
          <a:stretch>
            <a:fillRect/>
          </a:stretch>
        </p:blipFill>
        <p:spPr bwMode="auto">
          <a:xfrm>
            <a:off x="5404980" y="0"/>
            <a:ext cx="3734034" cy="6858000"/>
          </a:xfrm>
          <a:prstGeom prst="rect">
            <a:avLst/>
          </a:prstGeom>
          <a:noFill/>
        </p:spPr>
      </p:pic>
      <p:sp>
        <p:nvSpPr>
          <p:cNvPr id="2" name="ZoneTexte 1"/>
          <p:cNvSpPr txBox="1"/>
          <p:nvPr/>
        </p:nvSpPr>
        <p:spPr>
          <a:xfrm>
            <a:off x="0" y="3216438"/>
            <a:ext cx="5404980" cy="2862322"/>
          </a:xfrm>
          <a:prstGeom prst="rect">
            <a:avLst/>
          </a:prstGeom>
          <a:solidFill>
            <a:schemeClr val="accent3">
              <a:lumMod val="20000"/>
              <a:lumOff val="80000"/>
            </a:schemeClr>
          </a:solidFill>
        </p:spPr>
        <p:txBody>
          <a:bodyPr wrap="square" rtlCol="0">
            <a:spAutoFit/>
          </a:bodyPr>
          <a:lstStyle/>
          <a:p>
            <a:r>
              <a:rPr lang="fr-FR"/>
              <a:t> </a:t>
            </a:r>
            <a:r>
              <a:rPr lang="fr-FR" b="1">
                <a:latin typeface="Times New Roman" pitchFamily="18" charset="0"/>
                <a:cs typeface="Times New Roman" pitchFamily="18" charset="0"/>
              </a:rPr>
              <a:t>Alexandra David-Néel</a:t>
            </a:r>
            <a:endParaRPr lang="fr-FR" baseline="30000">
              <a:latin typeface="Times New Roman" pitchFamily="18" charset="0"/>
              <a:cs typeface="Times New Roman" pitchFamily="18" charset="0"/>
            </a:endParaRPr>
          </a:p>
          <a:p>
            <a:r>
              <a:rPr lang="fr-FR">
                <a:latin typeface="Times New Roman" pitchFamily="18" charset="0"/>
                <a:cs typeface="Times New Roman" pitchFamily="18" charset="0"/>
              </a:rPr>
              <a:t>orientaliste, tibétologue, </a:t>
            </a:r>
          </a:p>
          <a:p>
            <a:r>
              <a:rPr lang="fr-FR">
                <a:latin typeface="Times New Roman" pitchFamily="18" charset="0"/>
                <a:cs typeface="Times New Roman" pitchFamily="18" charset="0"/>
              </a:rPr>
              <a:t>chanteuse d‘opéra et féministe, journaliste et anarchiste , écrivaine et exploratrice, franc-maçonne et bouddhiste.</a:t>
            </a:r>
          </a:p>
          <a:p>
            <a:endParaRPr lang="fr-FR">
              <a:latin typeface="Times New Roman" pitchFamily="18" charset="0"/>
              <a:cs typeface="Times New Roman" pitchFamily="18" charset="0"/>
            </a:endParaRPr>
          </a:p>
          <a:p>
            <a:r>
              <a:rPr lang="fr-FR">
                <a:latin typeface="Times New Roman" pitchFamily="18" charset="0"/>
                <a:cs typeface="Times New Roman" pitchFamily="18" charset="0"/>
              </a:rPr>
              <a:t>Elle fut, en 1924, la première femme d'origine européenne à séjourner à </a:t>
            </a:r>
            <a:r>
              <a:rPr lang="fr-FR" b="1">
                <a:latin typeface="Times New Roman" pitchFamily="18" charset="0"/>
                <a:cs typeface="Times New Roman" pitchFamily="18" charset="0"/>
              </a:rPr>
              <a:t>Lhassa</a:t>
            </a:r>
            <a:r>
              <a:rPr lang="fr-FR">
                <a:latin typeface="Times New Roman" pitchFamily="18" charset="0"/>
                <a:cs typeface="Times New Roman" pitchFamily="18" charset="0"/>
              </a:rPr>
              <a:t> au </a:t>
            </a:r>
            <a:r>
              <a:rPr lang="fr-FR" b="1">
                <a:latin typeface="Times New Roman" pitchFamily="18" charset="0"/>
                <a:cs typeface="Times New Roman" pitchFamily="18" charset="0"/>
              </a:rPr>
              <a:t>Tibet</a:t>
            </a:r>
            <a:r>
              <a:rPr lang="fr-FR">
                <a:latin typeface="Times New Roman" pitchFamily="18" charset="0"/>
                <a:cs typeface="Times New Roman" pitchFamily="18" charset="0"/>
              </a:rPr>
              <a:t>, exploit dont les journaux se firent l'écho un an plus tard</a:t>
            </a:r>
            <a:r>
              <a:rPr lang="fr-FR" baseline="30000">
                <a:latin typeface="Times New Roman" pitchFamily="18" charset="0"/>
                <a:cs typeface="Times New Roman" pitchFamily="18" charset="0"/>
                <a:hlinkClick r:id="rId5"/>
              </a:rPr>
              <a:t>1</a:t>
            </a:r>
            <a:r>
              <a:rPr lang="fr-FR">
                <a:latin typeface="Times New Roman" pitchFamily="18" charset="0"/>
                <a:cs typeface="Times New Roman" pitchFamily="18" charset="0"/>
              </a:rPr>
              <a:t> et qui contribua fortement à sa renommée, en plus de ses qualités personnelles et de son érudition</a:t>
            </a:r>
            <a:r>
              <a:rPr lang="fr-FR"/>
              <a:t>.</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258" y="0"/>
            <a:ext cx="8964488" cy="9048631"/>
          </a:xfrm>
          <a:prstGeom prst="rect">
            <a:avLst/>
          </a:prstGeom>
          <a:noFill/>
        </p:spPr>
        <p:txBody>
          <a:bodyPr wrap="square" rtlCol="0">
            <a:spAutoFit/>
          </a:bodyPr>
          <a:lstStyle/>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endParaRPr lang="fr-FR" sz="2400" b="1" dirty="0">
              <a:latin typeface="Times New Roman" pitchFamily="18" charset="0"/>
              <a:cs typeface="Times New Roman" pitchFamily="18" charset="0"/>
            </a:endParaRPr>
          </a:p>
          <a:p>
            <a:pPr lvl="0"/>
            <a:r>
              <a:rPr lang="fr-FR" sz="2400" b="1" dirty="0" smtClean="0">
                <a:latin typeface="Times New Roman" pitchFamily="18" charset="0"/>
                <a:cs typeface="Times New Roman" pitchFamily="18" charset="0"/>
              </a:rPr>
              <a:t>1894, </a:t>
            </a:r>
            <a:r>
              <a:rPr lang="fr-FR" sz="2400" dirty="0" smtClean="0">
                <a:latin typeface="Times New Roman" pitchFamily="18" charset="0"/>
                <a:cs typeface="Times New Roman" pitchFamily="18" charset="0"/>
              </a:rPr>
              <a:t>le 25 octobre Elisée Reclus fonde  </a:t>
            </a:r>
            <a:r>
              <a:rPr lang="fr-FR" sz="2400" b="1" dirty="0" smtClean="0">
                <a:latin typeface="Times New Roman" pitchFamily="18" charset="0"/>
                <a:cs typeface="Times New Roman" pitchFamily="18" charset="0"/>
              </a:rPr>
              <a:t>« L’Université Nouvelle » </a:t>
            </a:r>
          </a:p>
          <a:p>
            <a:pPr lvl="0"/>
            <a:r>
              <a:rPr lang="fr-FR" sz="2400" b="1" dirty="0" smtClean="0">
                <a:latin typeface="Times New Roman" pitchFamily="18" charset="0"/>
                <a:cs typeface="Times New Roman" pitchFamily="18" charset="0"/>
              </a:rPr>
              <a:t>.</a:t>
            </a:r>
          </a:p>
          <a:p>
            <a:pPr lvl="0"/>
            <a:r>
              <a:rPr lang="fr-FR" sz="2400" dirty="0" smtClean="0"/>
              <a:t>le</a:t>
            </a:r>
            <a:r>
              <a:rPr lang="fr-FR" sz="2400" dirty="0"/>
              <a:t> 25 octobre 1894 :Les cours d’Élisée Reclus attirent énormément de </a:t>
            </a:r>
            <a:r>
              <a:rPr lang="fr-FR" sz="2400" dirty="0" smtClean="0"/>
              <a:t>monde, jusqu’à 1000 personnes.</a:t>
            </a:r>
          </a:p>
          <a:p>
            <a:pPr lvl="0"/>
            <a:r>
              <a:rPr lang="fr-FR" sz="2400" dirty="0" smtClean="0"/>
              <a:t> </a:t>
            </a:r>
            <a:r>
              <a:rPr lang="fr-FR" sz="2400" dirty="0"/>
              <a:t>Son frère </a:t>
            </a:r>
            <a:r>
              <a:rPr lang="fr-FR" sz="2400" u="sng" dirty="0">
                <a:hlinkClick r:id="rId2" tooltip="Élie Reclus"/>
              </a:rPr>
              <a:t>Élie</a:t>
            </a:r>
            <a:r>
              <a:rPr lang="fr-FR" sz="2400" dirty="0"/>
              <a:t> y donne des cours d'ethnographie religieuse</a:t>
            </a:r>
            <a:r>
              <a:rPr lang="fr-FR" sz="2400" dirty="0" smtClean="0"/>
              <a:t>.</a:t>
            </a:r>
          </a:p>
          <a:p>
            <a:pPr lvl="0"/>
            <a:endParaRPr lang="fr-FR" sz="2400" dirty="0" smtClean="0"/>
          </a:p>
          <a:p>
            <a:pPr lvl="0"/>
            <a:r>
              <a:rPr lang="fr-FR" sz="2400" dirty="0" smtClean="0"/>
              <a:t> </a:t>
            </a:r>
            <a:r>
              <a:rPr lang="fr-FR" sz="2400" dirty="0"/>
              <a:t>Des personnalités éminentes y </a:t>
            </a:r>
            <a:r>
              <a:rPr lang="fr-FR" sz="2400" dirty="0" smtClean="0"/>
              <a:t>enseignent.</a:t>
            </a:r>
          </a:p>
          <a:p>
            <a:pPr lvl="0"/>
            <a:r>
              <a:rPr lang="fr-FR" sz="2400" dirty="0" smtClean="0"/>
              <a:t> </a:t>
            </a:r>
            <a:r>
              <a:rPr lang="fr-FR" sz="2400" dirty="0"/>
              <a:t>e</a:t>
            </a:r>
            <a:r>
              <a:rPr lang="fr-FR" sz="2400" dirty="0" smtClean="0"/>
              <a:t>lle </a:t>
            </a:r>
            <a:r>
              <a:rPr lang="fr-FR" sz="2400" dirty="0"/>
              <a:t>est ouverte aux théories </a:t>
            </a:r>
            <a:r>
              <a:rPr lang="fr-FR" sz="2400" dirty="0" smtClean="0"/>
              <a:t>positivistes. </a:t>
            </a:r>
          </a:p>
          <a:p>
            <a:pPr lvl="0"/>
            <a:endParaRPr lang="fr-FR" sz="2400" dirty="0" smtClean="0"/>
          </a:p>
          <a:p>
            <a:pPr lvl="0"/>
            <a:r>
              <a:rPr lang="fr-FR" sz="2400" dirty="0" smtClean="0"/>
              <a:t>Ses </a:t>
            </a:r>
            <a:r>
              <a:rPr lang="fr-FR" sz="2400" dirty="0"/>
              <a:t>professeurs ne reçoivent aucune rémunération. </a:t>
            </a:r>
            <a:endParaRPr lang="fr-FR" sz="2400" dirty="0" smtClean="0"/>
          </a:p>
          <a:p>
            <a:pPr lvl="0"/>
            <a:endParaRPr lang="fr-FR" sz="2400" dirty="0" smtClean="0"/>
          </a:p>
          <a:p>
            <a:pPr lvl="0"/>
            <a:r>
              <a:rPr lang="fr-FR" sz="2400" dirty="0" smtClean="0"/>
              <a:t>L’</a:t>
            </a:r>
            <a:r>
              <a:rPr lang="fr-FR" sz="2400" u="sng" dirty="0" smtClean="0">
                <a:hlinkClick r:id="rId3" tooltip="Université nouvelle de Bruxelles"/>
              </a:rPr>
              <a:t>Université </a:t>
            </a:r>
            <a:r>
              <a:rPr lang="fr-FR" sz="2400" u="sng" dirty="0">
                <a:hlinkClick r:id="rId3" tooltip="Université nouvelle de Bruxelles"/>
              </a:rPr>
              <a:t>nouvelle</a:t>
            </a:r>
            <a:r>
              <a:rPr lang="fr-FR" sz="2400" dirty="0"/>
              <a:t> existera jusqu’en </a:t>
            </a:r>
            <a:r>
              <a:rPr lang="fr-FR" sz="2400" b="1" dirty="0"/>
              <a:t>1919</a:t>
            </a:r>
            <a:r>
              <a:rPr lang="fr-FR" sz="2400" dirty="0"/>
              <a:t>, </a:t>
            </a:r>
          </a:p>
          <a:p>
            <a:endParaRPr lang="fr-FR" sz="2400"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i="1" dirty="0" smtClean="0">
                <a:latin typeface="Times New Roman" pitchFamily="18" charset="0"/>
                <a:cs typeface="Times New Roman" pitchFamily="18" charset="0"/>
              </a:rPr>
              <a:t> </a:t>
            </a: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345159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Ã©sultat de recherche d'images pour &quot;elisÃ©e reclus&quot;"/>
          <p:cNvPicPr>
            <a:picLocks noChangeAspect="1" noChangeArrowheads="1"/>
          </p:cNvPicPr>
          <p:nvPr/>
        </p:nvPicPr>
        <p:blipFill>
          <a:blip r:embed="rId2" cstate="print"/>
          <a:srcRect/>
          <a:stretch>
            <a:fillRect/>
          </a:stretch>
        </p:blipFill>
        <p:spPr bwMode="auto">
          <a:xfrm>
            <a:off x="266026" y="805897"/>
            <a:ext cx="7978382" cy="563484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
            <a:ext cx="8964488" cy="3877985"/>
          </a:xfrm>
          <a:prstGeom prst="rect">
            <a:avLst/>
          </a:prstGeom>
          <a:noFill/>
        </p:spPr>
        <p:txBody>
          <a:bodyPr wrap="square" rtlCol="0">
            <a:spAutoFit/>
          </a:bodyPr>
          <a:lstStyle/>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De 1895 à 1898,  </a:t>
            </a:r>
            <a:r>
              <a:rPr lang="fr-FR" sz="2400" dirty="0" smtClean="0">
                <a:latin typeface="Times New Roman" pitchFamily="18" charset="0"/>
                <a:cs typeface="Times New Roman" pitchFamily="18" charset="0"/>
              </a:rPr>
              <a:t>il se lance dans la construction d’ un </a:t>
            </a:r>
            <a:r>
              <a:rPr lang="fr-FR" sz="2400" b="1" dirty="0" smtClean="0">
                <a:latin typeface="Times New Roman" pitchFamily="18" charset="0"/>
                <a:cs typeface="Times New Roman" pitchFamily="18" charset="0"/>
              </a:rPr>
              <a:t>grand Globe</a:t>
            </a:r>
          </a:p>
          <a:p>
            <a:endParaRPr lang="fr-FR" sz="2400" b="1"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i="1" dirty="0" smtClean="0">
                <a:latin typeface="Times New Roman" pitchFamily="18" charset="0"/>
                <a:cs typeface="Times New Roman" pitchFamily="18" charset="0"/>
              </a:rPr>
              <a:t> </a:t>
            </a: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smtClean="0">
              <a:latin typeface="Times New Roman" pitchFamily="18" charset="0"/>
              <a:cs typeface="Times New Roman" pitchFamily="18" charset="0"/>
            </a:endParaRPr>
          </a:p>
          <a:p>
            <a:pPr algn="ctr"/>
            <a:endParaRPr lang="fr-FR" b="1" dirty="0">
              <a:latin typeface="Times New Roman" pitchFamily="18" charset="0"/>
              <a:cs typeface="Times New Roman" pitchFamily="18" charset="0"/>
            </a:endParaRPr>
          </a:p>
        </p:txBody>
      </p:sp>
      <p:pic>
        <p:nvPicPr>
          <p:cNvPr id="3" name="Picture 2" descr="RÃ©sultat de recherche d'images pour &quot;elisÃ©e reclus&quot;"/>
          <p:cNvPicPr>
            <a:picLocks noChangeAspect="1" noChangeArrowheads="1"/>
          </p:cNvPicPr>
          <p:nvPr/>
        </p:nvPicPr>
        <p:blipFill>
          <a:blip r:embed="rId2" cstate="print"/>
          <a:srcRect/>
          <a:stretch>
            <a:fillRect/>
          </a:stretch>
        </p:blipFill>
        <p:spPr bwMode="auto">
          <a:xfrm>
            <a:off x="1475656" y="1412776"/>
            <a:ext cx="6833928" cy="5229200"/>
          </a:xfrm>
          <a:prstGeom prst="rect">
            <a:avLst/>
          </a:prstGeom>
          <a:noFill/>
        </p:spPr>
      </p:pic>
    </p:spTree>
    <p:extLst>
      <p:ext uri="{BB962C8B-B14F-4D97-AF65-F5344CB8AC3E}">
        <p14:creationId xmlns:p14="http://schemas.microsoft.com/office/powerpoint/2010/main" val="3376912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60648"/>
            <a:ext cx="7992888" cy="5262979"/>
          </a:xfrm>
          <a:prstGeom prst="rect">
            <a:avLst/>
          </a:prstGeom>
        </p:spPr>
        <p:txBody>
          <a:bodyPr wrap="square">
            <a:spAutoFit/>
          </a:bodyPr>
          <a:lstStyle/>
          <a:p>
            <a:r>
              <a:rPr lang="fr-FR" sz="2800" b="1" dirty="0">
                <a:latin typeface="Times New Roman" pitchFamily="18" charset="0"/>
                <a:cs typeface="Times New Roman" pitchFamily="18" charset="0"/>
              </a:rPr>
              <a:t>1903, </a:t>
            </a:r>
            <a:r>
              <a:rPr lang="fr-FR" sz="2800" dirty="0">
                <a:latin typeface="Times New Roman" pitchFamily="18" charset="0"/>
                <a:cs typeface="Times New Roman" pitchFamily="18" charset="0"/>
              </a:rPr>
              <a:t>il demande à son neveu Paul, le fils </a:t>
            </a:r>
            <a:r>
              <a:rPr lang="fr-FR" sz="2800" dirty="0" smtClean="0">
                <a:latin typeface="Times New Roman" pitchFamily="18" charset="0"/>
                <a:cs typeface="Times New Roman" pitchFamily="18" charset="0"/>
              </a:rPr>
              <a:t>d’Elie, de  l’aider </a:t>
            </a:r>
            <a:r>
              <a:rPr lang="fr-FR" sz="2800" dirty="0">
                <a:latin typeface="Times New Roman" pitchFamily="18" charset="0"/>
                <a:cs typeface="Times New Roman" pitchFamily="18" charset="0"/>
              </a:rPr>
              <a:t>à achever  et éditer  </a:t>
            </a:r>
            <a:r>
              <a:rPr lang="fr-FR" sz="2800" b="1" dirty="0">
                <a:latin typeface="Times New Roman" pitchFamily="18" charset="0"/>
                <a:cs typeface="Times New Roman" pitchFamily="18" charset="0"/>
              </a:rPr>
              <a:t>« L’Homme et la terre </a:t>
            </a:r>
            <a:r>
              <a:rPr lang="fr-FR" sz="2800" b="1" dirty="0" smtClean="0">
                <a:latin typeface="Times New Roman" pitchFamily="18" charset="0"/>
                <a:cs typeface="Times New Roman" pitchFamily="18" charset="0"/>
              </a:rPr>
              <a:t>»</a:t>
            </a:r>
          </a:p>
          <a:p>
            <a:endParaRPr lang="fr-FR" sz="2800" b="1" dirty="0" smtClean="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pPr lvl="0" algn="just"/>
            <a:r>
              <a:rPr lang="fr-FR" sz="2800" dirty="0">
                <a:latin typeface="Times New Roman" panose="02020603050405020304" pitchFamily="18" charset="0"/>
                <a:cs typeface="Times New Roman" panose="02020603050405020304" pitchFamily="18" charset="0"/>
              </a:rPr>
              <a:t>Grâce à son frère géographe </a:t>
            </a:r>
            <a:r>
              <a:rPr lang="fr-FR" sz="2800" u="sng" dirty="0">
                <a:latin typeface="Times New Roman" panose="02020603050405020304" pitchFamily="18" charset="0"/>
                <a:cs typeface="Times New Roman" panose="02020603050405020304" pitchFamily="18" charset="0"/>
                <a:hlinkClick r:id="rId2" tooltip="Onésime Reclus"/>
              </a:rPr>
              <a:t>Onésime Reclus</a:t>
            </a:r>
            <a:r>
              <a:rPr lang="fr-FR" sz="2800" dirty="0">
                <a:latin typeface="Times New Roman" pitchFamily="18" charset="0"/>
                <a:cs typeface="Times New Roman" pitchFamily="18" charset="0"/>
              </a:rPr>
              <a:t>, ce dernier grand ouvrage est publié en feuilleton périodique puis en 6 volumes par la Librairie universelle à Paris, pour l'essentiel après sa mort (1905-1908)</a:t>
            </a:r>
          </a:p>
          <a:p>
            <a:endParaRPr lang="fr-FR" sz="2800" dirty="0">
              <a:latin typeface="Times New Roman" pitchFamily="18" charset="0"/>
              <a:cs typeface="Times New Roman" pitchFamily="18" charset="0"/>
            </a:endParaRPr>
          </a:p>
          <a:p>
            <a:r>
              <a:rPr lang="fr-FR" sz="2800" b="1" dirty="0">
                <a:latin typeface="Times New Roman" pitchFamily="18" charset="0"/>
                <a:cs typeface="Times New Roman" pitchFamily="18" charset="0"/>
              </a:rPr>
              <a:t>1907, </a:t>
            </a:r>
            <a:r>
              <a:rPr lang="fr-FR" sz="2800" dirty="0">
                <a:latin typeface="Times New Roman" pitchFamily="18" charset="0"/>
                <a:cs typeface="Times New Roman" pitchFamily="18" charset="0"/>
              </a:rPr>
              <a:t>2 ans après sa mort  son œuvre est traduite en espagnole</a:t>
            </a:r>
          </a:p>
        </p:txBody>
      </p:sp>
    </p:spTree>
    <p:extLst>
      <p:ext uri="{BB962C8B-B14F-4D97-AF65-F5344CB8AC3E}">
        <p14:creationId xmlns:p14="http://schemas.microsoft.com/office/powerpoint/2010/main" val="9360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elisÃ©e reclus&quot;"/>
          <p:cNvPicPr>
            <a:picLocks noChangeAspect="1" noChangeArrowheads="1"/>
          </p:cNvPicPr>
          <p:nvPr/>
        </p:nvPicPr>
        <p:blipFill>
          <a:blip r:embed="rId2" cstate="print"/>
          <a:srcRect/>
          <a:stretch>
            <a:fillRect/>
          </a:stretch>
        </p:blipFill>
        <p:spPr bwMode="auto">
          <a:xfrm>
            <a:off x="251520" y="188640"/>
            <a:ext cx="4427984" cy="5902503"/>
          </a:xfrm>
          <a:prstGeom prst="rect">
            <a:avLst/>
          </a:prstGeom>
          <a:noFill/>
        </p:spPr>
      </p:pic>
      <p:sp>
        <p:nvSpPr>
          <p:cNvPr id="5" name="ZoneTexte 4"/>
          <p:cNvSpPr txBox="1"/>
          <p:nvPr/>
        </p:nvSpPr>
        <p:spPr>
          <a:xfrm>
            <a:off x="4788024" y="1628799"/>
            <a:ext cx="4355976" cy="4401205"/>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1927</a:t>
            </a:r>
            <a:r>
              <a:rPr lang="fr-FR" sz="2800" dirty="0" smtClean="0">
                <a:latin typeface="Times New Roman" pitchFamily="18" charset="0"/>
                <a:cs typeface="Times New Roman" pitchFamily="18" charset="0"/>
              </a:rPr>
              <a:t> Pour l’écrivain Henri Barbusse : </a:t>
            </a:r>
          </a:p>
          <a:p>
            <a:r>
              <a:rPr lang="fr-FR" sz="2800" dirty="0" smtClean="0">
                <a:latin typeface="Times New Roman" pitchFamily="18" charset="0"/>
                <a:cs typeface="Times New Roman" pitchFamily="18" charset="0"/>
              </a:rPr>
              <a:t> « Il existe un grand livre d’histoire universelle, une œuvre capitale, admirable, et qui surplombe toute la production actuelle. </a:t>
            </a:r>
          </a:p>
          <a:p>
            <a:r>
              <a:rPr lang="fr-FR" sz="2800" dirty="0" smtClean="0">
                <a:latin typeface="Times New Roman" pitchFamily="18" charset="0"/>
                <a:cs typeface="Times New Roman" pitchFamily="18" charset="0"/>
              </a:rPr>
              <a:t>C’est</a:t>
            </a:r>
            <a:r>
              <a:rPr lang="fr-FR" sz="2800" b="1" dirty="0" smtClean="0">
                <a:latin typeface="Times New Roman" pitchFamily="18" charset="0"/>
                <a:cs typeface="Times New Roman" pitchFamily="18" charset="0"/>
              </a:rPr>
              <a:t> </a:t>
            </a:r>
          </a:p>
          <a:p>
            <a:r>
              <a:rPr lang="fr-FR" sz="2800" b="1" i="1" dirty="0" smtClean="0">
                <a:latin typeface="Times New Roman" pitchFamily="18" charset="0"/>
                <a:cs typeface="Times New Roman" pitchFamily="18" charset="0"/>
              </a:rPr>
              <a:t>L'Homme et la Terre</a:t>
            </a:r>
          </a:p>
          <a:p>
            <a:r>
              <a:rPr lang="fr-FR" sz="2800" i="1" dirty="0" smtClean="0">
                <a:latin typeface="Times New Roman" pitchFamily="18" charset="0"/>
                <a:cs typeface="Times New Roman" pitchFamily="18" charset="0"/>
              </a:rPr>
              <a:t> d’Élisée Reclus. »</a:t>
            </a:r>
            <a:endParaRPr lang="fr-FR" sz="2800" dirty="0"/>
          </a:p>
        </p:txBody>
      </p:sp>
    </p:spTree>
    <p:extLst>
      <p:ext uri="{BB962C8B-B14F-4D97-AF65-F5344CB8AC3E}">
        <p14:creationId xmlns:p14="http://schemas.microsoft.com/office/powerpoint/2010/main" val="1336524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upload.wikimedia.org/wikipedia/commons/thumb/8/87/Potemkinstairs.jpg/1024px-Potemkinstairs.jpg"/>
          <p:cNvPicPr>
            <a:picLocks noChangeAspect="1" noChangeArrowheads="1"/>
          </p:cNvPicPr>
          <p:nvPr/>
        </p:nvPicPr>
        <p:blipFill>
          <a:blip r:embed="rId2" cstate="print"/>
          <a:srcRect/>
          <a:stretch>
            <a:fillRect/>
          </a:stretch>
        </p:blipFill>
        <p:spPr bwMode="auto">
          <a:xfrm>
            <a:off x="-1836712" y="0"/>
            <a:ext cx="9375956" cy="6858000"/>
          </a:xfrm>
          <a:prstGeom prst="rect">
            <a:avLst/>
          </a:prstGeom>
          <a:noFill/>
        </p:spPr>
      </p:pic>
      <p:pic>
        <p:nvPicPr>
          <p:cNvPr id="3" name="Picture 2" descr="Description de cette image, Ã©galement commentÃ©e ci-aprÃ¨s"/>
          <p:cNvPicPr>
            <a:picLocks noChangeAspect="1" noChangeArrowheads="1"/>
          </p:cNvPicPr>
          <p:nvPr/>
        </p:nvPicPr>
        <p:blipFill>
          <a:blip r:embed="rId3" cstate="print"/>
          <a:srcRect/>
          <a:stretch>
            <a:fillRect/>
          </a:stretch>
        </p:blipFill>
        <p:spPr bwMode="auto">
          <a:xfrm>
            <a:off x="-1836712" y="0"/>
            <a:ext cx="3284237" cy="4638753"/>
          </a:xfrm>
          <a:prstGeom prst="rect">
            <a:avLst/>
          </a:prstGeom>
          <a:noFill/>
        </p:spPr>
      </p:pic>
      <p:pic>
        <p:nvPicPr>
          <p:cNvPr id="34822" name="Picture 6" descr="https://upload.wikimedia.org/wikipedia/commons/e/e5/Matuschenko.png"/>
          <p:cNvPicPr>
            <a:picLocks noChangeAspect="1" noChangeArrowheads="1"/>
          </p:cNvPicPr>
          <p:nvPr/>
        </p:nvPicPr>
        <p:blipFill>
          <a:blip r:embed="rId4" cstate="print"/>
          <a:srcRect/>
          <a:stretch>
            <a:fillRect/>
          </a:stretch>
        </p:blipFill>
        <p:spPr bwMode="auto">
          <a:xfrm>
            <a:off x="6012160" y="0"/>
            <a:ext cx="3131840" cy="4509851"/>
          </a:xfrm>
          <a:prstGeom prst="rect">
            <a:avLst/>
          </a:prstGeom>
          <a:noFill/>
        </p:spPr>
      </p:pic>
      <p:pic>
        <p:nvPicPr>
          <p:cNvPr id="34820" name="Picture 4" descr="https://upload.wikimedia.org/wikipedia/commons/f/fc/Knyaz%27Potemkin-Tavricheskiy1905ispytanie.jpg"/>
          <p:cNvPicPr>
            <a:picLocks noChangeAspect="1" noChangeArrowheads="1"/>
          </p:cNvPicPr>
          <p:nvPr/>
        </p:nvPicPr>
        <p:blipFill>
          <a:blip r:embed="rId5" cstate="print"/>
          <a:srcRect/>
          <a:stretch>
            <a:fillRect/>
          </a:stretch>
        </p:blipFill>
        <p:spPr bwMode="auto">
          <a:xfrm>
            <a:off x="3571875" y="3886199"/>
            <a:ext cx="5572125" cy="2971801"/>
          </a:xfrm>
          <a:prstGeom prst="rect">
            <a:avLst/>
          </a:prstGeom>
          <a:noFill/>
        </p:spPr>
      </p:pic>
      <p:sp>
        <p:nvSpPr>
          <p:cNvPr id="6" name="ZoneTexte 5"/>
          <p:cNvSpPr txBox="1"/>
          <p:nvPr/>
        </p:nvSpPr>
        <p:spPr>
          <a:xfrm>
            <a:off x="-1836712" y="6488668"/>
            <a:ext cx="10980712" cy="369332"/>
          </a:xfrm>
          <a:prstGeom prst="rect">
            <a:avLst/>
          </a:prstGeom>
          <a:solidFill>
            <a:schemeClr val="bg1">
              <a:lumMod val="75000"/>
            </a:schemeClr>
          </a:solidFill>
        </p:spPr>
        <p:txBody>
          <a:bodyPr wrap="square" rtlCol="0">
            <a:spAutoFit/>
          </a:bodyPr>
          <a:lstStyle/>
          <a:p>
            <a:pPr algn="ctr"/>
            <a:r>
              <a:rPr lang="fr-FR" dirty="0" smtClean="0">
                <a:latin typeface="Times New Roman" pitchFamily="18" charset="0"/>
                <a:cs typeface="Times New Roman" pitchFamily="18" charset="0"/>
              </a:rPr>
              <a:t>Mutinerie du cuirassé Potemkine dans le port d’Odessa 14 juin 1905</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826510"/>
            <a:ext cx="7416824" cy="2554545"/>
          </a:xfrm>
          <a:prstGeom prst="rect">
            <a:avLst/>
          </a:prstGeom>
          <a:noFill/>
        </p:spPr>
        <p:txBody>
          <a:bodyPr wrap="square" rtlCol="0">
            <a:spAutoFit/>
          </a:bodyPr>
          <a:lstStyle/>
          <a:p>
            <a:pPr algn="ctr"/>
            <a:endParaRPr lang="fr-FR" sz="4000" b="1" dirty="0" smtClean="0">
              <a:latin typeface="Times New Roman" pitchFamily="18" charset="0"/>
              <a:cs typeface="Times New Roman" pitchFamily="18" charset="0"/>
            </a:endParaRPr>
          </a:p>
          <a:p>
            <a:pPr algn="ctr"/>
            <a:r>
              <a:rPr lang="fr-FR" sz="4000" b="1" dirty="0" smtClean="0">
                <a:latin typeface="Times New Roman" pitchFamily="18" charset="0"/>
                <a:cs typeface="Times New Roman" pitchFamily="18" charset="0"/>
              </a:rPr>
              <a:t>le  4 juillet 1905</a:t>
            </a:r>
          </a:p>
          <a:p>
            <a:pPr algn="ctr"/>
            <a:r>
              <a:rPr lang="fr-FR" sz="4000" b="1" dirty="0" smtClean="0">
                <a:latin typeface="Times New Roman" pitchFamily="18" charset="0"/>
                <a:cs typeface="Times New Roman" pitchFamily="18" charset="0"/>
              </a:rPr>
              <a:t> s’éteint</a:t>
            </a:r>
          </a:p>
          <a:p>
            <a:pPr algn="ctr"/>
            <a:r>
              <a:rPr lang="fr-FR" sz="4000" b="1" dirty="0" smtClean="0">
                <a:latin typeface="Times New Roman" pitchFamily="18" charset="0"/>
                <a:cs typeface="Times New Roman" pitchFamily="18" charset="0"/>
              </a:rPr>
              <a:t> Elisée Reclus</a:t>
            </a:r>
            <a:r>
              <a:rPr lang="fr-FR" sz="3200" dirty="0" smtClean="0">
                <a:latin typeface="Times New Roman" pitchFamily="18" charset="0"/>
                <a:cs typeface="Times New Roman" pitchFamily="18" charset="0"/>
              </a:rPr>
              <a:t> </a:t>
            </a:r>
            <a:endParaRPr lang="fr-FR" sz="3200" dirty="0">
              <a:latin typeface="Times New Roman" pitchFamily="18" charset="0"/>
              <a:cs typeface="Times New Roman" pitchFamily="18" charset="0"/>
            </a:endParaRPr>
          </a:p>
        </p:txBody>
      </p:sp>
      <p:sp>
        <p:nvSpPr>
          <p:cNvPr id="4" name="Rectangle 3"/>
          <p:cNvSpPr/>
          <p:nvPr/>
        </p:nvSpPr>
        <p:spPr>
          <a:xfrm>
            <a:off x="179512" y="379412"/>
            <a:ext cx="8784976" cy="3447098"/>
          </a:xfrm>
          <a:prstGeom prst="rect">
            <a:avLst/>
          </a:prstGeom>
        </p:spPr>
        <p:txBody>
          <a:bodyPr wrap="square">
            <a:spAutoFit/>
          </a:bodyPr>
          <a:lstStyle/>
          <a:p>
            <a:endParaRPr lang="fr-FR" dirty="0">
              <a:solidFill>
                <a:srgbClr val="000000"/>
              </a:solidFill>
              <a:latin typeface="TiemposTextRegular"/>
            </a:endParaRPr>
          </a:p>
          <a:p>
            <a:r>
              <a:rPr lang="fr-FR" sz="4000" b="1" i="1" dirty="0">
                <a:solidFill>
                  <a:srgbClr val="000000"/>
                </a:solidFill>
                <a:latin typeface="TiemposTextRegular"/>
              </a:rPr>
              <a:t>L</a:t>
            </a:r>
            <a:r>
              <a:rPr lang="fr-FR" sz="4000" b="1" i="1" dirty="0" smtClean="0">
                <a:solidFill>
                  <a:srgbClr val="000000"/>
                </a:solidFill>
                <a:latin typeface="TiemposTextRegular"/>
              </a:rPr>
              <a:t>undi </a:t>
            </a:r>
            <a:r>
              <a:rPr lang="fr-FR" sz="4000" b="1" i="1" dirty="0">
                <a:solidFill>
                  <a:srgbClr val="000000"/>
                </a:solidFill>
                <a:latin typeface="TiemposTextRegular"/>
              </a:rPr>
              <a:t>3 juillet, à 11 heures du soir,</a:t>
            </a:r>
            <a:r>
              <a:rPr lang="fr-FR" sz="4000" b="1" dirty="0">
                <a:solidFill>
                  <a:srgbClr val="000000"/>
                </a:solidFill>
                <a:latin typeface="TiemposTextRegular"/>
              </a:rPr>
              <a:t> </a:t>
            </a:r>
            <a:endParaRPr lang="fr-FR" sz="4000" b="1" dirty="0" smtClean="0">
              <a:solidFill>
                <a:srgbClr val="000000"/>
              </a:solidFill>
              <a:latin typeface="TiemposTextRegular"/>
            </a:endParaRPr>
          </a:p>
          <a:p>
            <a:endParaRPr lang="fr-FR" sz="2000" b="1" dirty="0" smtClean="0">
              <a:solidFill>
                <a:srgbClr val="000000"/>
              </a:solidFill>
              <a:latin typeface="TiemposTextRegular"/>
            </a:endParaRPr>
          </a:p>
          <a:p>
            <a:r>
              <a:rPr lang="fr-FR" sz="3200" dirty="0" smtClean="0">
                <a:solidFill>
                  <a:srgbClr val="000000"/>
                </a:solidFill>
                <a:latin typeface="Times New Roman" panose="02020603050405020304" pitchFamily="18" charset="0"/>
                <a:cs typeface="Times New Roman" panose="02020603050405020304" pitchFamily="18" charset="0"/>
              </a:rPr>
              <a:t>la </a:t>
            </a:r>
            <a:r>
              <a:rPr lang="fr-FR" sz="3200" dirty="0">
                <a:solidFill>
                  <a:srgbClr val="000000"/>
                </a:solidFill>
                <a:latin typeface="Times New Roman" panose="02020603050405020304" pitchFamily="18" charset="0"/>
                <a:cs typeface="Times New Roman" panose="02020603050405020304" pitchFamily="18" charset="0"/>
              </a:rPr>
              <a:t>Chambre des députés</a:t>
            </a:r>
            <a:r>
              <a:rPr lang="fr-FR" sz="3200" dirty="0" smtClean="0">
                <a:solidFill>
                  <a:srgbClr val="000000"/>
                </a:solidFill>
                <a:latin typeface="Times New Roman" panose="02020603050405020304" pitchFamily="18" charset="0"/>
                <a:cs typeface="Times New Roman" panose="02020603050405020304" pitchFamily="18" charset="0"/>
              </a:rPr>
              <a:t>,</a:t>
            </a:r>
          </a:p>
          <a:p>
            <a:r>
              <a:rPr lang="fr-FR" sz="3200" dirty="0" smtClean="0">
                <a:solidFill>
                  <a:srgbClr val="000000"/>
                </a:solidFill>
                <a:latin typeface="Times New Roman" panose="02020603050405020304" pitchFamily="18" charset="0"/>
                <a:cs typeface="Times New Roman" panose="02020603050405020304" pitchFamily="18" charset="0"/>
              </a:rPr>
              <a:t> </a:t>
            </a:r>
            <a:r>
              <a:rPr lang="fr-FR" sz="3200" dirty="0">
                <a:solidFill>
                  <a:srgbClr val="000000"/>
                </a:solidFill>
                <a:latin typeface="Times New Roman" panose="02020603050405020304" pitchFamily="18" charset="0"/>
                <a:cs typeface="Times New Roman" panose="02020603050405020304" pitchFamily="18" charset="0"/>
              </a:rPr>
              <a:t>par 108 voix de majorité a voté </a:t>
            </a:r>
            <a:endParaRPr lang="fr-FR" sz="3200" dirty="0" smtClean="0">
              <a:solidFill>
                <a:srgbClr val="000000"/>
              </a:solidFill>
              <a:latin typeface="Times New Roman" panose="02020603050405020304" pitchFamily="18" charset="0"/>
              <a:cs typeface="Times New Roman" panose="02020603050405020304" pitchFamily="18" charset="0"/>
            </a:endParaRPr>
          </a:p>
          <a:p>
            <a:r>
              <a:rPr lang="fr-FR" sz="4000" b="1" dirty="0" smtClean="0">
                <a:solidFill>
                  <a:srgbClr val="000000"/>
                </a:solidFill>
                <a:latin typeface="Times New Roman" panose="02020603050405020304" pitchFamily="18" charset="0"/>
                <a:cs typeface="Times New Roman" panose="02020603050405020304" pitchFamily="18" charset="0"/>
              </a:rPr>
              <a:t>la </a:t>
            </a:r>
            <a:r>
              <a:rPr lang="fr-FR" sz="4000" b="1" dirty="0">
                <a:solidFill>
                  <a:srgbClr val="000000"/>
                </a:solidFill>
                <a:latin typeface="Times New Roman" panose="02020603050405020304" pitchFamily="18" charset="0"/>
                <a:cs typeface="Times New Roman" panose="02020603050405020304" pitchFamily="18" charset="0"/>
              </a:rPr>
              <a:t>séparation de l’Église et de l’État</a:t>
            </a:r>
            <a:r>
              <a:rPr lang="fr-FR" sz="4000" b="1" dirty="0" smtClean="0">
                <a:solidFill>
                  <a:srgbClr val="000000"/>
                </a:solidFill>
                <a:latin typeface="Times New Roman" panose="02020603050405020304" pitchFamily="18" charset="0"/>
                <a:cs typeface="Times New Roman" panose="02020603050405020304" pitchFamily="18" charset="0"/>
              </a:rPr>
              <a:t>.</a:t>
            </a:r>
          </a:p>
          <a:p>
            <a:endParaRPr lang="fr-FR" dirty="0">
              <a:solidFill>
                <a:srgbClr val="000000"/>
              </a:solidFill>
              <a:latin typeface="TiemposTextRegular"/>
            </a:endParaRPr>
          </a:p>
          <a:p>
            <a:endParaRPr lang="fr-FR" dirty="0">
              <a:solidFill>
                <a:srgbClr val="000000"/>
              </a:solidFill>
              <a:latin typeface="TiemposTextRegular"/>
            </a:endParaRPr>
          </a:p>
        </p:txBody>
      </p:sp>
    </p:spTree>
    <p:extLst>
      <p:ext uri="{BB962C8B-B14F-4D97-AF65-F5344CB8AC3E}">
        <p14:creationId xmlns:p14="http://schemas.microsoft.com/office/powerpoint/2010/main" val="1679670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764704"/>
            <a:ext cx="7200800" cy="5016758"/>
          </a:xfrm>
          <a:prstGeom prst="rect">
            <a:avLst/>
          </a:prstGeom>
          <a:noFill/>
        </p:spPr>
        <p:txBody>
          <a:bodyPr wrap="square" rtlCol="0">
            <a:spAutoFit/>
          </a:bodyPr>
          <a:lstStyle/>
          <a:p>
            <a:r>
              <a:rPr lang="fr-FR" sz="4000" dirty="0">
                <a:latin typeface="Times New Roman" pitchFamily="18" charset="0"/>
                <a:cs typeface="Times New Roman" pitchFamily="18" charset="0"/>
              </a:rPr>
              <a:t>S</a:t>
            </a:r>
            <a:r>
              <a:rPr lang="fr-FR" sz="4000" dirty="0" smtClean="0">
                <a:latin typeface="Times New Roman" pitchFamily="18" charset="0"/>
                <a:cs typeface="Times New Roman" pitchFamily="18" charset="0"/>
              </a:rPr>
              <a:t>elon </a:t>
            </a:r>
            <a:r>
              <a:rPr lang="fr-FR" sz="4000" dirty="0">
                <a:latin typeface="Times New Roman" pitchFamily="18" charset="0"/>
                <a:cs typeface="Times New Roman" pitchFamily="18" charset="0"/>
              </a:rPr>
              <a:t>sa volonté, </a:t>
            </a:r>
            <a:endParaRPr lang="fr-FR" sz="4000" dirty="0" smtClean="0">
              <a:latin typeface="Times New Roman" pitchFamily="18" charset="0"/>
              <a:cs typeface="Times New Roman" pitchFamily="18" charset="0"/>
            </a:endParaRPr>
          </a:p>
          <a:p>
            <a:r>
              <a:rPr lang="fr-FR" sz="4000" dirty="0" smtClean="0">
                <a:latin typeface="Times New Roman" pitchFamily="18" charset="0"/>
                <a:cs typeface="Times New Roman" pitchFamily="18" charset="0"/>
              </a:rPr>
              <a:t>seul </a:t>
            </a:r>
            <a:r>
              <a:rPr lang="fr-FR" sz="4000" dirty="0">
                <a:latin typeface="Times New Roman" pitchFamily="18" charset="0"/>
                <a:cs typeface="Times New Roman" pitchFamily="18" charset="0"/>
              </a:rPr>
              <a:t>Paul suivra son cercueil, </a:t>
            </a:r>
            <a:endParaRPr lang="fr-FR" sz="4000" dirty="0" smtClean="0">
              <a:latin typeface="Times New Roman" pitchFamily="18" charset="0"/>
              <a:cs typeface="Times New Roman" pitchFamily="18" charset="0"/>
            </a:endParaRPr>
          </a:p>
          <a:p>
            <a:endParaRPr lang="fr-FR" sz="4000" dirty="0" smtClean="0">
              <a:latin typeface="Times New Roman" pitchFamily="18" charset="0"/>
              <a:cs typeface="Times New Roman" pitchFamily="18" charset="0"/>
            </a:endParaRPr>
          </a:p>
          <a:p>
            <a:r>
              <a:rPr lang="fr-FR" sz="4000" dirty="0">
                <a:latin typeface="Times New Roman" pitchFamily="18" charset="0"/>
                <a:cs typeface="Times New Roman" pitchFamily="18" charset="0"/>
              </a:rPr>
              <a:t>Q</a:t>
            </a:r>
            <a:r>
              <a:rPr lang="fr-FR" sz="4000" dirty="0" smtClean="0">
                <a:latin typeface="Times New Roman" pitchFamily="18" charset="0"/>
                <a:cs typeface="Times New Roman" pitchFamily="18" charset="0"/>
              </a:rPr>
              <a:t>uelques </a:t>
            </a:r>
            <a:r>
              <a:rPr lang="fr-FR" sz="4000" dirty="0">
                <a:latin typeface="Times New Roman" pitchFamily="18" charset="0"/>
                <a:cs typeface="Times New Roman" pitchFamily="18" charset="0"/>
              </a:rPr>
              <a:t>jours plus tard</a:t>
            </a:r>
            <a:r>
              <a:rPr lang="fr-FR" sz="4000" dirty="0" smtClean="0">
                <a:latin typeface="Times New Roman" pitchFamily="18" charset="0"/>
                <a:cs typeface="Times New Roman" pitchFamily="18" charset="0"/>
              </a:rPr>
              <a:t>,</a:t>
            </a:r>
          </a:p>
          <a:p>
            <a:r>
              <a:rPr lang="fr-FR" sz="4000" dirty="0" smtClean="0">
                <a:latin typeface="Times New Roman" pitchFamily="18" charset="0"/>
                <a:cs typeface="Times New Roman" pitchFamily="18" charset="0"/>
              </a:rPr>
              <a:t> </a:t>
            </a:r>
            <a:r>
              <a:rPr lang="fr-FR" sz="4000" dirty="0">
                <a:latin typeface="Times New Roman" pitchFamily="18" charset="0"/>
                <a:cs typeface="Times New Roman" pitchFamily="18" charset="0"/>
              </a:rPr>
              <a:t>le 14 juillet  </a:t>
            </a:r>
            <a:r>
              <a:rPr lang="fr-FR" sz="4000" dirty="0" err="1">
                <a:latin typeface="Times New Roman" pitchFamily="18" charset="0"/>
                <a:cs typeface="Times New Roman" pitchFamily="18" charset="0"/>
              </a:rPr>
              <a:t>Noémi</a:t>
            </a:r>
            <a:r>
              <a:rPr lang="fr-FR" sz="4000" dirty="0">
                <a:latin typeface="Times New Roman" pitchFamily="18" charset="0"/>
                <a:cs typeface="Times New Roman" pitchFamily="18" charset="0"/>
              </a:rPr>
              <a:t>, </a:t>
            </a:r>
            <a:endParaRPr lang="fr-FR" sz="4000" dirty="0" smtClean="0">
              <a:latin typeface="Times New Roman" pitchFamily="18" charset="0"/>
              <a:cs typeface="Times New Roman" pitchFamily="18" charset="0"/>
            </a:endParaRPr>
          </a:p>
          <a:p>
            <a:r>
              <a:rPr lang="fr-FR" sz="4000" dirty="0" smtClean="0">
                <a:latin typeface="Times New Roman" pitchFamily="18" charset="0"/>
                <a:cs typeface="Times New Roman" pitchFamily="18" charset="0"/>
              </a:rPr>
              <a:t>l’épouse </a:t>
            </a:r>
            <a:r>
              <a:rPr lang="fr-FR" sz="4000" dirty="0">
                <a:latin typeface="Times New Roman" pitchFamily="18" charset="0"/>
                <a:cs typeface="Times New Roman" pitchFamily="18" charset="0"/>
              </a:rPr>
              <a:t>d’Elie et mère de Paul décèdera à son tour.</a:t>
            </a:r>
          </a:p>
          <a:p>
            <a:endParaRPr lang="fr-FR" sz="4000" dirty="0">
              <a:latin typeface="Times New Roman" pitchFamily="18" charset="0"/>
              <a:cs typeface="Times New Roman" pitchFamily="18" charset="0"/>
            </a:endParaRPr>
          </a:p>
        </p:txBody>
      </p:sp>
    </p:spTree>
    <p:extLst>
      <p:ext uri="{BB962C8B-B14F-4D97-AF65-F5344CB8AC3E}">
        <p14:creationId xmlns:p14="http://schemas.microsoft.com/office/powerpoint/2010/main" val="3992047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420888"/>
            <a:ext cx="7416824" cy="1323439"/>
          </a:xfrm>
          <a:prstGeom prst="rect">
            <a:avLst/>
          </a:prstGeom>
          <a:noFill/>
        </p:spPr>
        <p:txBody>
          <a:bodyPr wrap="square" rtlCol="0">
            <a:spAutoFit/>
          </a:bodyPr>
          <a:lstStyle/>
          <a:p>
            <a:pPr algn="ctr"/>
            <a:r>
              <a:rPr lang="fr-FR" sz="4000" dirty="0" smtClean="0">
                <a:latin typeface="Times New Roman" pitchFamily="18" charset="0"/>
                <a:cs typeface="Times New Roman" pitchFamily="18" charset="0"/>
              </a:rPr>
              <a:t>Ses utopies </a:t>
            </a:r>
          </a:p>
          <a:p>
            <a:pPr algn="ctr"/>
            <a:r>
              <a:rPr lang="fr-FR" sz="4000" dirty="0" smtClean="0">
                <a:latin typeface="Times New Roman" pitchFamily="18" charset="0"/>
                <a:cs typeface="Times New Roman" pitchFamily="18" charset="0"/>
              </a:rPr>
              <a:t>Ses analyses pertinentes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Ã©sultat de recherche d'images pour &quot;elisÃ©e reclus&quot;"/>
          <p:cNvPicPr>
            <a:picLocks noChangeAspect="1" noChangeArrowheads="1"/>
          </p:cNvPicPr>
          <p:nvPr/>
        </p:nvPicPr>
        <p:blipFill>
          <a:blip r:embed="rId2" cstate="print"/>
          <a:srcRect/>
          <a:stretch>
            <a:fillRect/>
          </a:stretch>
        </p:blipFill>
        <p:spPr bwMode="auto">
          <a:xfrm>
            <a:off x="0" y="1314770"/>
            <a:ext cx="9120219" cy="4721056"/>
          </a:xfrm>
          <a:prstGeom prst="rect">
            <a:avLst/>
          </a:prstGeom>
          <a:noFill/>
        </p:spPr>
      </p:pic>
    </p:spTree>
    <p:extLst>
      <p:ext uri="{BB962C8B-B14F-4D97-AF65-F5344CB8AC3E}">
        <p14:creationId xmlns:p14="http://schemas.microsoft.com/office/powerpoint/2010/main" val="1812194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Ã©sultat de recherche d'images pour &quot;elisÃ©e reclus&quot;"/>
          <p:cNvPicPr>
            <a:picLocks noChangeAspect="1" noChangeArrowheads="1"/>
          </p:cNvPicPr>
          <p:nvPr/>
        </p:nvPicPr>
        <p:blipFill>
          <a:blip r:embed="rId2" cstate="print"/>
          <a:srcRect/>
          <a:stretch>
            <a:fillRect/>
          </a:stretch>
        </p:blipFill>
        <p:spPr bwMode="auto">
          <a:xfrm>
            <a:off x="1115616" y="0"/>
            <a:ext cx="6857999"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908720"/>
            <a:ext cx="6768752" cy="6001643"/>
          </a:xfrm>
          <a:prstGeom prst="rect">
            <a:avLst/>
          </a:prstGeom>
          <a:noFill/>
        </p:spPr>
        <p:txBody>
          <a:bodyPr wrap="square" rtlCol="0">
            <a:spAutoFit/>
          </a:bodyPr>
          <a:lstStyle/>
          <a:p>
            <a:pPr lvl="0" algn="just" fontAlgn="base">
              <a:spcBef>
                <a:spcPct val="0"/>
              </a:spcBef>
              <a:spcAft>
                <a:spcPct val="0"/>
              </a:spcAft>
            </a:pPr>
            <a:r>
              <a:rPr lang="fr-FR" sz="2800" dirty="0" smtClean="0">
                <a:latin typeface="Times New Roman" pitchFamily="18" charset="0"/>
                <a:cs typeface="Times New Roman" pitchFamily="18" charset="0"/>
              </a:rPr>
              <a:t>L’anarchie vue par Elysée Reclus </a:t>
            </a:r>
          </a:p>
          <a:p>
            <a:pPr lvl="0" algn="just" fontAlgn="base">
              <a:spcBef>
                <a:spcPct val="0"/>
              </a:spcBef>
              <a:spcAft>
                <a:spcPct val="0"/>
              </a:spcAft>
            </a:pPr>
            <a:r>
              <a:rPr lang="fr-FR" sz="1600" b="1" dirty="0" smtClean="0">
                <a:solidFill>
                  <a:srgbClr val="222222"/>
                </a:solidFill>
                <a:latin typeface="Times New Roman" pitchFamily="18" charset="0"/>
                <a:ea typeface="Calibri" pitchFamily="34" charset="0"/>
                <a:cs typeface="Times New Roman" pitchFamily="18" charset="0"/>
              </a:rPr>
              <a:t>Celui qui commande se </a:t>
            </a:r>
            <a:r>
              <a:rPr lang="fr-FR" sz="1600" b="1" dirty="0" err="1" smtClean="0">
                <a:solidFill>
                  <a:srgbClr val="222222"/>
                </a:solidFill>
                <a:latin typeface="Times New Roman" pitchFamily="18" charset="0"/>
                <a:ea typeface="Calibri" pitchFamily="34" charset="0"/>
                <a:cs typeface="Times New Roman" pitchFamily="18" charset="0"/>
              </a:rPr>
              <a:t>dépr</a:t>
            </a:r>
            <a:endParaRPr lang="fr-FR" sz="1600" b="1" dirty="0" smtClean="0">
              <a:solidFill>
                <a:srgbClr val="222222"/>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fr-FR" sz="1600" b="1" dirty="0" smtClean="0">
                <a:solidFill>
                  <a:srgbClr val="222222"/>
                </a:solidFill>
                <a:latin typeface="Times New Roman" pitchFamily="18" charset="0"/>
                <a:ea typeface="Calibri" pitchFamily="34" charset="0"/>
                <a:cs typeface="Times New Roman" pitchFamily="18" charset="0"/>
              </a:rPr>
              <a:t>ave, celui qui obéit se rapetisse.</a:t>
            </a:r>
          </a:p>
          <a:p>
            <a:pPr lvl="0" algn="just" fontAlgn="base">
              <a:spcBef>
                <a:spcPct val="0"/>
              </a:spcBef>
              <a:spcAft>
                <a:spcPct val="0"/>
              </a:spcAft>
            </a:pPr>
            <a:endParaRPr lang="fr-FR" sz="1600" dirty="0" smtClean="0">
              <a:latin typeface="Times New Roman" pitchFamily="18" charset="0"/>
              <a:cs typeface="Times New Roman" pitchFamily="18" charset="0"/>
            </a:endParaRPr>
          </a:p>
          <a:p>
            <a:pPr lvl="0" algn="just" eaLnBrk="0" fontAlgn="base" hangingPunct="0">
              <a:spcBef>
                <a:spcPct val="0"/>
              </a:spcBef>
              <a:spcAft>
                <a:spcPct val="0"/>
              </a:spcAft>
            </a:pPr>
            <a:r>
              <a:rPr lang="fr-FR" sz="2400" b="1" i="1" dirty="0" smtClean="0">
                <a:solidFill>
                  <a:srgbClr val="222222"/>
                </a:solidFill>
                <a:latin typeface="Times New Roman" pitchFamily="18" charset="0"/>
                <a:ea typeface="Calibri" pitchFamily="34" charset="0"/>
                <a:cs typeface="Times New Roman" pitchFamily="18" charset="0"/>
              </a:rPr>
              <a:t>Voter, c’est abdiquer</a:t>
            </a:r>
            <a:r>
              <a:rPr lang="fr-FR" sz="1600" dirty="0" smtClean="0">
                <a:solidFill>
                  <a:srgbClr val="222222"/>
                </a:solidFill>
                <a:latin typeface="Times New Roman" pitchFamily="18" charset="0"/>
                <a:ea typeface="Calibri" pitchFamily="34" charset="0"/>
                <a:cs typeface="Times New Roman" pitchFamily="18" charset="0"/>
              </a:rPr>
              <a:t> ; nommer un ou plusieurs maîtres pour une période courte ou longue, c’est renoncer à sa propre souveraineté.</a:t>
            </a:r>
            <a:endParaRPr lang="fr-FR" sz="1600" dirty="0" smtClean="0">
              <a:latin typeface="Times New Roman" pitchFamily="18" charset="0"/>
              <a:cs typeface="Times New Roman" pitchFamily="18" charset="0"/>
            </a:endParaRPr>
          </a:p>
          <a:p>
            <a:pPr lvl="0" algn="just" eaLnBrk="0" fontAlgn="base" hangingPunct="0">
              <a:spcBef>
                <a:spcPct val="0"/>
              </a:spcBef>
              <a:spcAft>
                <a:spcPct val="0"/>
              </a:spcAft>
            </a:pPr>
            <a:endParaRPr lang="fr-FR" sz="1600" dirty="0" smtClean="0">
              <a:latin typeface="Times New Roman" pitchFamily="18" charset="0"/>
              <a:cs typeface="Times New Roman" pitchFamily="18" charset="0"/>
            </a:endParaRPr>
          </a:p>
          <a:p>
            <a:pPr lvl="0" algn="just" eaLnBrk="0" fontAlgn="base" hangingPunct="0">
              <a:spcBef>
                <a:spcPct val="0"/>
              </a:spcBef>
              <a:spcAft>
                <a:spcPct val="0"/>
              </a:spcAft>
            </a:pPr>
            <a:r>
              <a:rPr lang="fr-FR" sz="1600" dirty="0" smtClean="0">
                <a:latin typeface="Times New Roman" pitchFamily="18" charset="0"/>
                <a:ea typeface="Calibri" pitchFamily="34" charset="0"/>
                <a:cs typeface="Times New Roman" pitchFamily="18" charset="0"/>
              </a:rPr>
              <a:t>Qu’il devienne monarque absolu, prince constitutionnel ou simplement mandataire muni d’une petite part de royauté, le candidat que vous portez au trône ou au fauteuil sera votre supérieur. Vous nommez des hommes qui sont au-dessus des lois, puisqu’ils se chargent de les rédiger et que leur mission est de vous faire obéir. Voter, c’est être dupe ; c’est croire que des hommes comme vous acquerront soudain, au tintement d’une sonnette, la vertu de tout savoir et de tout comprendre. Vos mandataires ayant à légiférer sur toutes choses, des allumettes aux vaisseaux de guerre, de l’échenillage des arbres à l’extermination des peuplades rouges ou noires, il vous semble que leur intelligence grandisse en raison même de l’immensité de la tâche. L’histoire vous enseigne que le contraire a lieu. Le pouvoir a toujours affolé, le </a:t>
            </a:r>
            <a:r>
              <a:rPr lang="fr-FR" sz="1600" dirty="0" err="1" smtClean="0">
                <a:latin typeface="Times New Roman" pitchFamily="18" charset="0"/>
                <a:ea typeface="Calibri" pitchFamily="34" charset="0"/>
                <a:cs typeface="Times New Roman" pitchFamily="18" charset="0"/>
              </a:rPr>
              <a:t>parlotage</a:t>
            </a:r>
            <a:r>
              <a:rPr lang="fr-FR" sz="1600" dirty="0" smtClean="0">
                <a:latin typeface="Times New Roman" pitchFamily="18" charset="0"/>
                <a:ea typeface="Calibri" pitchFamily="34" charset="0"/>
                <a:cs typeface="Times New Roman" pitchFamily="18" charset="0"/>
              </a:rPr>
              <a:t> a toujours abêti. Dans les assemblées souveraines, la médiocrité prévaut fatalement. </a:t>
            </a:r>
            <a:r>
              <a:rPr lang="fr-FR" sz="1600" dirty="0" smtClean="0">
                <a:solidFill>
                  <a:srgbClr val="222222"/>
                </a:solidFill>
                <a:latin typeface="Times New Roman" pitchFamily="18" charset="0"/>
                <a:ea typeface="Calibri" pitchFamily="34" charset="0"/>
                <a:cs typeface="Times New Roman" pitchFamily="18" charset="0"/>
              </a:rPr>
              <a:t>« Voter, c’est abdiquer » (</a:t>
            </a:r>
            <a:r>
              <a:rPr lang="fr-FR" sz="1600" i="1" dirty="0" smtClean="0">
                <a:solidFill>
                  <a:srgbClr val="222222"/>
                </a:solidFill>
                <a:latin typeface="Times New Roman" pitchFamily="18" charset="0"/>
                <a:ea typeface="Calibri" pitchFamily="34" charset="0"/>
                <a:cs typeface="Times New Roman" pitchFamily="18" charset="0"/>
              </a:rPr>
              <a:t>Le Révolté</a:t>
            </a:r>
            <a:r>
              <a:rPr lang="fr-FR" sz="1600" dirty="0" smtClean="0">
                <a:solidFill>
                  <a:srgbClr val="222222"/>
                </a:solidFill>
                <a:latin typeface="Times New Roman" pitchFamily="18" charset="0"/>
                <a:ea typeface="Calibri" pitchFamily="34" charset="0"/>
                <a:cs typeface="Times New Roman" pitchFamily="18" charset="0"/>
              </a:rPr>
              <a:t>, 11-</a:t>
            </a:r>
            <a:r>
              <a:rPr lang="fr-FR" sz="1600" dirty="0" smtClean="0">
                <a:latin typeface="Times New Roman" pitchFamily="18" charset="0"/>
                <a:ea typeface="Calibri" pitchFamily="34" charset="0"/>
                <a:cs typeface="Times New Roman" pitchFamily="18" charset="0"/>
              </a:rPr>
              <a:t>24 octobre 1885</a:t>
            </a:r>
            <a:r>
              <a:rPr lang="fr-FR" sz="1600" dirty="0" smtClean="0">
                <a:solidFill>
                  <a:srgbClr val="222222"/>
                </a:solidFill>
                <a:latin typeface="Times New Roman" pitchFamily="18" charset="0"/>
                <a:ea typeface="Calibri" pitchFamily="34" charset="0"/>
                <a:cs typeface="Times New Roman" pitchFamily="18" charset="0"/>
              </a:rPr>
              <a:t>)</a:t>
            </a:r>
            <a:endParaRPr lang="fr-FR" sz="1600" dirty="0" smtClean="0">
              <a:latin typeface="Times New Roman" pitchFamily="18" charset="0"/>
              <a:cs typeface="Times New Roman" pitchFamily="18" charset="0"/>
            </a:endParaRPr>
          </a:p>
          <a:p>
            <a:pPr lvl="0" algn="just" eaLnBrk="0" fontAlgn="base" hangingPunct="0">
              <a:spcBef>
                <a:spcPct val="0"/>
              </a:spcBef>
              <a:spcAft>
                <a:spcPct val="0"/>
              </a:spcAft>
            </a:pPr>
            <a:r>
              <a:rPr lang="fr-FR" sz="1600" dirty="0" smtClean="0">
                <a:latin typeface="Times New Roman" pitchFamily="18" charset="0"/>
                <a:ea typeface="Calibri" pitchFamily="34" charset="0"/>
                <a:cs typeface="Times New Roman" pitchFamily="18" charset="0"/>
              </a:rPr>
              <a:t>» </a:t>
            </a:r>
            <a:r>
              <a:rPr lang="fr-FR" sz="1600" i="1" dirty="0" smtClean="0">
                <a:latin typeface="Times New Roman" pitchFamily="18" charset="0"/>
                <a:ea typeface="Calibri" pitchFamily="34" charset="0"/>
                <a:cs typeface="Times New Roman" pitchFamily="18" charset="0"/>
                <a:hlinkClick r:id="rId2" tooltip="Le Révolté (journal)"/>
              </a:rPr>
              <a:t>Le Révolté</a:t>
            </a:r>
            <a:r>
              <a:rPr lang="fr-FR" sz="1600" dirty="0" smtClean="0">
                <a:latin typeface="Times New Roman" pitchFamily="18" charset="0"/>
                <a:ea typeface="Calibri" pitchFamily="34" charset="0"/>
                <a:cs typeface="Times New Roman" pitchFamily="18" charset="0"/>
              </a:rPr>
              <a:t>, octobre 1885</a:t>
            </a:r>
            <a:endParaRPr lang="fr-FR" sz="1600" dirty="0" smtClean="0">
              <a:latin typeface="Times New Roman" pitchFamily="18" charset="0"/>
              <a:cs typeface="Times New Roman" pitchFamily="18" charset="0"/>
            </a:endParaRPr>
          </a:p>
          <a:p>
            <a:pPr algn="ctr"/>
            <a:endParaRPr lang="fr-FR" sz="2800" dirty="0">
              <a:latin typeface="Times New Roman" pitchFamily="18" charset="0"/>
              <a:cs typeface="Times New Roman" pitchFamily="18" charset="0"/>
            </a:endParaRPr>
          </a:p>
        </p:txBody>
      </p:sp>
      <p:sp>
        <p:nvSpPr>
          <p:cNvPr id="63489" name="Rectangle 1"/>
          <p:cNvSpPr>
            <a:spLocks noChangeArrowheads="1"/>
          </p:cNvSpPr>
          <p:nvPr/>
        </p:nvSpPr>
        <p:spPr bwMode="auto">
          <a:xfrm>
            <a:off x="4426766" y="43934"/>
            <a:ext cx="2904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222222"/>
                </a:solidFill>
                <a:effectLst/>
                <a:latin typeface="Calibri"/>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1" name="Rectangle 1"/>
          <p:cNvSpPr>
            <a:spLocks noChangeArrowheads="1"/>
          </p:cNvSpPr>
          <p:nvPr/>
        </p:nvSpPr>
        <p:spPr bwMode="auto">
          <a:xfrm>
            <a:off x="4460430" y="13156"/>
            <a:ext cx="223138"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t>
            </a: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V="1">
            <a:off x="1763688" y="5670540"/>
            <a:ext cx="1152128" cy="62716"/>
          </a:xfrm>
          <a:prstGeom prst="rect">
            <a:avLst/>
          </a:prstGeom>
          <a:noFill/>
        </p:spPr>
        <p:txBody>
          <a:bodyPr wrap="square" rtlCol="0">
            <a:spAutoFit/>
          </a:bodyPr>
          <a:lstStyle/>
          <a:p>
            <a:endParaRPr lang="fr-FR" dirty="0"/>
          </a:p>
        </p:txBody>
      </p:sp>
      <p:pic>
        <p:nvPicPr>
          <p:cNvPr id="2050" name="Picture 2" descr="Image dans Info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647" y="7516"/>
            <a:ext cx="2014353" cy="2934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dans Info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925" y="52547"/>
            <a:ext cx="2113339" cy="28899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chier:Reclus-elisee.jp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00"/>
            <a:ext cx="2376264" cy="284118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0" y="2881455"/>
            <a:ext cx="2370544" cy="369332"/>
          </a:xfrm>
          <a:prstGeom prst="rect">
            <a:avLst/>
          </a:prstGeom>
          <a:noFill/>
        </p:spPr>
        <p:txBody>
          <a:bodyPr wrap="square" rtlCol="0">
            <a:spAutoFit/>
          </a:bodyPr>
          <a:lstStyle/>
          <a:p>
            <a:r>
              <a:rPr lang="fr-FR" dirty="0" smtClean="0"/>
              <a:t>Elysée Reclus</a:t>
            </a:r>
            <a:endParaRPr lang="fr-FR" dirty="0"/>
          </a:p>
        </p:txBody>
      </p:sp>
      <p:sp>
        <p:nvSpPr>
          <p:cNvPr id="7" name="ZoneTexte 6"/>
          <p:cNvSpPr txBox="1"/>
          <p:nvPr/>
        </p:nvSpPr>
        <p:spPr>
          <a:xfrm>
            <a:off x="4681036" y="2864580"/>
            <a:ext cx="2088232" cy="369332"/>
          </a:xfrm>
          <a:prstGeom prst="rect">
            <a:avLst/>
          </a:prstGeom>
          <a:noFill/>
        </p:spPr>
        <p:txBody>
          <a:bodyPr wrap="square" rtlCol="0">
            <a:spAutoFit/>
          </a:bodyPr>
          <a:lstStyle/>
          <a:p>
            <a:r>
              <a:rPr lang="fr-FR" dirty="0" smtClean="0"/>
              <a:t>      Elie Reclus </a:t>
            </a:r>
            <a:endParaRPr lang="fr-FR" dirty="0"/>
          </a:p>
        </p:txBody>
      </p:sp>
      <p:sp>
        <p:nvSpPr>
          <p:cNvPr id="2" name="ZoneTexte 1"/>
          <p:cNvSpPr txBox="1"/>
          <p:nvPr/>
        </p:nvSpPr>
        <p:spPr>
          <a:xfrm>
            <a:off x="7020272" y="3049246"/>
            <a:ext cx="2339752" cy="369332"/>
          </a:xfrm>
          <a:prstGeom prst="rect">
            <a:avLst/>
          </a:prstGeom>
          <a:noFill/>
        </p:spPr>
        <p:txBody>
          <a:bodyPr wrap="square" rtlCol="0">
            <a:spAutoFit/>
          </a:bodyPr>
          <a:lstStyle/>
          <a:p>
            <a:r>
              <a:rPr lang="fr-FR" dirty="0" smtClean="0"/>
              <a:t>      </a:t>
            </a:r>
            <a:r>
              <a:rPr lang="fr-FR" dirty="0" err="1" smtClean="0"/>
              <a:t>Noémi</a:t>
            </a:r>
            <a:r>
              <a:rPr lang="fr-FR" dirty="0" smtClean="0"/>
              <a:t> Reclus</a:t>
            </a:r>
            <a:endParaRPr lang="fr-FR" dirty="0"/>
          </a:p>
        </p:txBody>
      </p:sp>
      <p:pic>
        <p:nvPicPr>
          <p:cNvPr id="10" name="Picture 2" descr="RÃ©sultat de recherche d'images pour &quot;pauline kergomard&quot;"/>
          <p:cNvPicPr>
            <a:picLocks noChangeAspect="1" noChangeArrowheads="1"/>
          </p:cNvPicPr>
          <p:nvPr/>
        </p:nvPicPr>
        <p:blipFill>
          <a:blip r:embed="rId5" cstate="print"/>
          <a:srcRect/>
          <a:stretch>
            <a:fillRect/>
          </a:stretch>
        </p:blipFill>
        <p:spPr bwMode="auto">
          <a:xfrm>
            <a:off x="5937356" y="4653136"/>
            <a:ext cx="3282419" cy="1854827"/>
          </a:xfrm>
          <a:prstGeom prst="rect">
            <a:avLst/>
          </a:prstGeom>
          <a:noFill/>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544" y="40269"/>
            <a:ext cx="2081669" cy="2766017"/>
          </a:xfrm>
          <a:prstGeom prst="rect">
            <a:avLst/>
          </a:prstGeom>
        </p:spPr>
      </p:pic>
      <p:sp>
        <p:nvSpPr>
          <p:cNvPr id="8" name="ZoneTexte 7"/>
          <p:cNvSpPr txBox="1"/>
          <p:nvPr/>
        </p:nvSpPr>
        <p:spPr>
          <a:xfrm>
            <a:off x="2627784" y="3049246"/>
            <a:ext cx="1944216" cy="369332"/>
          </a:xfrm>
          <a:prstGeom prst="rect">
            <a:avLst/>
          </a:prstGeom>
          <a:noFill/>
        </p:spPr>
        <p:txBody>
          <a:bodyPr wrap="square" rtlCol="0">
            <a:spAutoFit/>
          </a:bodyPr>
          <a:lstStyle/>
          <a:p>
            <a:r>
              <a:rPr lang="fr-FR" dirty="0" smtClean="0"/>
              <a:t>Paul</a:t>
            </a:r>
            <a:endParaRPr lang="fr-FR" dirty="0"/>
          </a:p>
        </p:txBody>
      </p:sp>
      <p:sp>
        <p:nvSpPr>
          <p:cNvPr id="9" name="ZoneTexte 8"/>
          <p:cNvSpPr txBox="1"/>
          <p:nvPr/>
        </p:nvSpPr>
        <p:spPr>
          <a:xfrm>
            <a:off x="3311860" y="5271591"/>
            <a:ext cx="2520280" cy="923330"/>
          </a:xfrm>
          <a:prstGeom prst="rect">
            <a:avLst/>
          </a:prstGeom>
          <a:noFill/>
        </p:spPr>
        <p:txBody>
          <a:bodyPr wrap="square" rtlCol="0">
            <a:spAutoFit/>
          </a:bodyPr>
          <a:lstStyle/>
          <a:p>
            <a:r>
              <a:rPr lang="fr-FR" dirty="0" smtClean="0"/>
              <a:t>Pauline Reclus sœur de </a:t>
            </a:r>
            <a:r>
              <a:rPr lang="fr-FR" dirty="0" err="1" smtClean="0"/>
              <a:t>Noémi</a:t>
            </a:r>
            <a:r>
              <a:rPr lang="fr-FR" dirty="0" smtClean="0"/>
              <a:t> et cousine des frères Reclus</a:t>
            </a:r>
            <a:endParaRPr lang="fr-FR" dirty="0"/>
          </a:p>
        </p:txBody>
      </p:sp>
    </p:spTree>
    <p:extLst>
      <p:ext uri="{BB962C8B-B14F-4D97-AF65-F5344CB8AC3E}">
        <p14:creationId xmlns:p14="http://schemas.microsoft.com/office/powerpoint/2010/main" val="1907515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196752"/>
            <a:ext cx="7344816" cy="4832092"/>
          </a:xfrm>
          <a:prstGeom prst="rect">
            <a:avLst/>
          </a:prstGeom>
          <a:noFill/>
        </p:spPr>
        <p:txBody>
          <a:bodyPr wrap="square" rtlCol="0">
            <a:spAutoFit/>
          </a:bodyPr>
          <a:lstStyle/>
          <a:p>
            <a:pPr algn="just">
              <a:buFont typeface="Wingdings" pitchFamily="2" charset="2"/>
              <a:buChar char="Ø"/>
            </a:pPr>
            <a:r>
              <a:rPr lang="fr-FR"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Contrairement à son frère Onésime, il préfère une langue supra nationale. </a:t>
            </a:r>
          </a:p>
          <a:p>
            <a:pPr algn="just">
              <a:buFont typeface="Wingdings" pitchFamily="2" charset="2"/>
              <a:buChar char="Ø"/>
            </a:pPr>
            <a:r>
              <a:rPr lang="fr-FR" sz="2800" dirty="0" smtClean="0">
                <a:latin typeface="Times New Roman" pitchFamily="18" charset="0"/>
                <a:cs typeface="Times New Roman" pitchFamily="18" charset="0"/>
              </a:rPr>
              <a:t>Élisée Reclus appelle de ses vœux une langue universelle qui ne viendrait pas se substituer aux langues maternelles mais qui serait une langue vraiment commune à l’humanité entière.</a:t>
            </a:r>
          </a:p>
          <a:p>
            <a:pPr algn="just">
              <a:buFont typeface="Wingdings" pitchFamily="2" charset="2"/>
              <a:buChar char="Ø"/>
            </a:pPr>
            <a:r>
              <a:rPr lang="fr-FR" sz="2800" dirty="0" smtClean="0">
                <a:latin typeface="Times New Roman" pitchFamily="18" charset="0"/>
                <a:cs typeface="Times New Roman" pitchFamily="18" charset="0"/>
              </a:rPr>
              <a:t> Cette langue ne peut pas être une langue ancienne :  En 1897, il cite l'</a:t>
            </a:r>
            <a:r>
              <a:rPr lang="fr-FR" sz="2800" u="sng" dirty="0" smtClean="0">
                <a:latin typeface="Times New Roman" pitchFamily="18" charset="0"/>
                <a:cs typeface="Times New Roman" pitchFamily="18" charset="0"/>
                <a:hlinkClick r:id="rId2" tooltip="Espéranto"/>
              </a:rPr>
              <a:t>espéranto</a:t>
            </a:r>
            <a:r>
              <a:rPr lang="fr-FR" sz="2800" dirty="0" smtClean="0">
                <a:latin typeface="Times New Roman" pitchFamily="18" charset="0"/>
                <a:cs typeface="Times New Roman" pitchFamily="18" charset="0"/>
              </a:rPr>
              <a:t> en exemple et se réjouit du fait que dix ans seulement après son invention, il réunisse déjà quelque 120 000 adeptes</a:t>
            </a:r>
            <a:r>
              <a:rPr lang="fr-FR" sz="2800" u="sng" baseline="30000" dirty="0" smtClean="0">
                <a:latin typeface="Times New Roman" pitchFamily="18" charset="0"/>
                <a:cs typeface="Times New Roman" pitchFamily="18" charset="0"/>
                <a:hlinkClick r:id="rId3"/>
              </a:rPr>
              <a:t>6</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59632" y="283585"/>
            <a:ext cx="6552728" cy="5170646"/>
          </a:xfrm>
          <a:prstGeom prst="rect">
            <a:avLst/>
          </a:prstGeom>
          <a:noFill/>
        </p:spPr>
        <p:txBody>
          <a:bodyPr wrap="square" rtlCol="0">
            <a:spAutoFit/>
          </a:bodyPr>
          <a:lstStyle/>
          <a:p>
            <a:pPr lvl="0">
              <a:buFont typeface="Wingdings" pitchFamily="2" charset="2"/>
              <a:buChar char="Ø"/>
            </a:pPr>
            <a:r>
              <a:rPr lang="fr-FR" sz="2400" b="1" dirty="0" smtClean="0">
                <a:latin typeface="Times New Roman" pitchFamily="18" charset="0"/>
                <a:cs typeface="Times New Roman" pitchFamily="18" charset="0"/>
              </a:rPr>
              <a:t>Sur le progrès</a:t>
            </a:r>
          </a:p>
          <a:p>
            <a:pPr lvl="0">
              <a:buFont typeface="Wingdings" pitchFamily="2" charset="2"/>
              <a:buChar char="Ø"/>
            </a:pPr>
            <a:endParaRPr lang="fr-FR" sz="2400"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De quels chants de triomphe en l’honneur du progrès n’ont pas été accompagnées les inaugurations de toutes les usines industrielles avec leurs annexes de cabarets et d’hôpitaux ! Certes, l’industrie amena de réels progrès dans son cortège, mais avec quel scrupule il importe de critiquer les détails de cette grande évolution !  Il ne suffit pas de changer d’état et d’entrer dans une classe nouvelle pour qu’on acquière une plus grande somme de bonheur. » </a:t>
            </a:r>
            <a:r>
              <a:rPr lang="fr-FR" sz="2400" i="1" dirty="0" smtClean="0">
                <a:latin typeface="Times New Roman" pitchFamily="18" charset="0"/>
                <a:cs typeface="Times New Roman" pitchFamily="18" charset="0"/>
              </a:rPr>
              <a:t>L’Homme et la Terre</a:t>
            </a:r>
            <a:r>
              <a:rPr lang="fr-FR" sz="2400" dirty="0" smtClean="0">
                <a:latin typeface="Times New Roman" pitchFamily="18" charset="0"/>
                <a:cs typeface="Times New Roman" pitchFamily="18" charset="0"/>
              </a:rPr>
              <a:t>, t. VI, Paris, La Librairie universelle, 1908</a:t>
            </a:r>
            <a:r>
              <a:rPr lang="fr-FR" sz="2400" u="sng" baseline="30000" dirty="0" smtClean="0">
                <a:latin typeface="Times New Roman" pitchFamily="18" charset="0"/>
                <a:cs typeface="Times New Roman" pitchFamily="18" charset="0"/>
                <a:hlinkClick r:id="rId2"/>
              </a:rPr>
              <a:t>73</a:t>
            </a:r>
            <a:r>
              <a:rPr lang="fr-FR" sz="2400" dirty="0" smtClean="0">
                <a:latin typeface="Times New Roman" pitchFamily="18" charset="0"/>
                <a:cs typeface="Times New Roman" pitchFamily="18" charset="0"/>
              </a:rPr>
              <a:t>.</a:t>
            </a:r>
          </a:p>
          <a:p>
            <a:endParaRPr lang="fr-FR" dirty="0"/>
          </a:p>
        </p:txBody>
      </p:sp>
    </p:spTree>
    <p:extLst>
      <p:ext uri="{BB962C8B-B14F-4D97-AF65-F5344CB8AC3E}">
        <p14:creationId xmlns:p14="http://schemas.microsoft.com/office/powerpoint/2010/main" val="2831909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92696"/>
            <a:ext cx="8352928" cy="5170646"/>
          </a:xfrm>
          <a:prstGeom prst="rect">
            <a:avLst/>
          </a:prstGeom>
          <a:noFill/>
        </p:spPr>
        <p:txBody>
          <a:bodyPr wrap="square" rtlCol="0">
            <a:spAutoFit/>
          </a:bodyPr>
          <a:lstStyle/>
          <a:p>
            <a:pPr algn="ctr"/>
            <a:r>
              <a:rPr lang="fr-FR" sz="2400" b="1" i="1" dirty="0" smtClean="0">
                <a:latin typeface="Times New Roman" pitchFamily="18" charset="0"/>
                <a:cs typeface="Times New Roman" pitchFamily="18" charset="0"/>
              </a:rPr>
              <a:t>La place des USA dans le monde </a:t>
            </a:r>
            <a:r>
              <a:rPr lang="fr-FR" sz="2400" dirty="0" smtClean="0">
                <a:latin typeface="Times New Roman" pitchFamily="18" charset="0"/>
                <a:cs typeface="Times New Roman" pitchFamily="18" charset="0"/>
              </a:rPr>
              <a:t>:</a:t>
            </a:r>
          </a:p>
          <a:p>
            <a:pPr algn="just"/>
            <a:r>
              <a:rPr lang="fr-FR" sz="2400" dirty="0" smtClean="0">
                <a:latin typeface="Times New Roman" pitchFamily="18" charset="0"/>
                <a:cs typeface="Times New Roman" pitchFamily="18" charset="0"/>
              </a:rPr>
              <a:t> « Par la force des choses, aussi bien que par la conscience orgueilleuse de leur rôle parmi les nations, les Etats Unis en sont arrivés à disposer dans tout le monde occidental  d’une réelle préséance.</a:t>
            </a:r>
          </a:p>
          <a:p>
            <a:pPr algn="just"/>
            <a:r>
              <a:rPr lang="fr-FR" sz="2400" dirty="0" smtClean="0">
                <a:latin typeface="Times New Roman" pitchFamily="18" charset="0"/>
                <a:cs typeface="Times New Roman" pitchFamily="18" charset="0"/>
              </a:rPr>
              <a:t> Ils constituent une réelle république patronne d’autres républiques formant pour ainsi dire le contraste dans l’ordonnancement général du monde, avec l’empire russe, le plus puissant de tous par l’étendue territoriale.</a:t>
            </a: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Les Etats Unis sont les rivaux dans la prétention d’être la première parmi les grandes puissances du monde moderne. »</a:t>
            </a:r>
          </a:p>
          <a:p>
            <a:pPr algn="just"/>
            <a:endParaRPr lang="fr-FR" sz="2400"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r>
              <a:rPr lang="fr-FR" b="1" i="1" dirty="0" smtClean="0">
                <a:latin typeface="Times New Roman" pitchFamily="18" charset="0"/>
                <a:cs typeface="Times New Roman" pitchFamily="18" charset="0"/>
              </a:rPr>
              <a:t>L’homme et la Terre.</a:t>
            </a:r>
            <a:endParaRPr lang="fr-FR" b="1" i="1" dirty="0">
              <a:latin typeface="Times New Roman" pitchFamily="18" charset="0"/>
              <a:cs typeface="Times New Roman" pitchFamily="18" charset="0"/>
            </a:endParaRPr>
          </a:p>
        </p:txBody>
      </p:sp>
    </p:spTree>
    <p:extLst>
      <p:ext uri="{BB962C8B-B14F-4D97-AF65-F5344CB8AC3E}">
        <p14:creationId xmlns:p14="http://schemas.microsoft.com/office/powerpoint/2010/main" val="3285691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0"/>
            <a:ext cx="8640960" cy="12557284"/>
          </a:xfrm>
          <a:prstGeom prst="rect">
            <a:avLst/>
          </a:prstGeom>
          <a:noFill/>
        </p:spPr>
        <p:txBody>
          <a:bodyPr wrap="square" rtlCol="0">
            <a:spAutoFit/>
          </a:bodyPr>
          <a:lstStyle/>
          <a:p>
            <a:pPr algn="ctr"/>
            <a:endParaRPr lang="fr-FR" sz="2400" b="1" dirty="0" smtClean="0">
              <a:latin typeface="Times New Roman" pitchFamily="18" charset="0"/>
              <a:cs typeface="Times New Roman" pitchFamily="18" charset="0"/>
            </a:endParaRPr>
          </a:p>
          <a:p>
            <a:pPr algn="ctr"/>
            <a:endParaRPr lang="fr-FR" sz="2400" b="1" dirty="0">
              <a:latin typeface="Times New Roman" pitchFamily="18" charset="0"/>
              <a:cs typeface="Times New Roman" pitchFamily="18" charset="0"/>
            </a:endParaRPr>
          </a:p>
          <a:p>
            <a:pPr algn="ctr"/>
            <a:r>
              <a:rPr lang="fr-FR" sz="3200" b="1" dirty="0" smtClean="0">
                <a:latin typeface="Times New Roman" pitchFamily="18" charset="0"/>
                <a:cs typeface="Times New Roman" pitchFamily="18" charset="0"/>
              </a:rPr>
              <a:t>Le naturisme</a:t>
            </a:r>
          </a:p>
          <a:p>
            <a:pPr algn="ctr"/>
            <a:endParaRPr lang="fr-FR" sz="3200" b="1" dirty="0" smtClean="0">
              <a:latin typeface="Times New Roman" pitchFamily="18" charset="0"/>
              <a:cs typeface="Times New Roman" pitchFamily="18" charset="0"/>
            </a:endParaRPr>
          </a:p>
          <a:p>
            <a:pPr algn="just"/>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Élisée Reclus pensait que la </a:t>
            </a:r>
            <a:r>
              <a:rPr lang="fr-FR" sz="2400" u="sng" dirty="0" smtClean="0">
                <a:latin typeface="Times New Roman" pitchFamily="18" charset="0"/>
                <a:cs typeface="Times New Roman" pitchFamily="18" charset="0"/>
                <a:hlinkClick r:id="rId2" tooltip="Nudité"/>
              </a:rPr>
              <a:t>nudité</a:t>
            </a:r>
            <a:r>
              <a:rPr lang="fr-FR" sz="2400" dirty="0" smtClean="0">
                <a:latin typeface="Times New Roman" pitchFamily="18" charset="0"/>
                <a:cs typeface="Times New Roman" pitchFamily="18" charset="0"/>
              </a:rPr>
              <a:t> était l'un des moyens de développer la </a:t>
            </a:r>
            <a:r>
              <a:rPr lang="fr-FR" sz="2400" u="sng" dirty="0" smtClean="0">
                <a:latin typeface="Times New Roman" pitchFamily="18" charset="0"/>
                <a:cs typeface="Times New Roman" pitchFamily="18" charset="0"/>
                <a:hlinkClick r:id="rId3" tooltip="Socialisation"/>
              </a:rPr>
              <a:t>socialisation</a:t>
            </a:r>
            <a:r>
              <a:rPr lang="fr-FR" sz="2400" dirty="0" smtClean="0">
                <a:latin typeface="Times New Roman" pitchFamily="18" charset="0"/>
                <a:cs typeface="Times New Roman" pitchFamily="18" charset="0"/>
              </a:rPr>
              <a:t> entre individus</a:t>
            </a:r>
            <a:r>
              <a:rPr lang="fr-FR" sz="2400" dirty="0">
                <a:latin typeface="Times New Roman" pitchFamily="18" charset="0"/>
                <a:cs typeface="Times New Roman" pitchFamily="18" charset="0"/>
              </a:rPr>
              <a:t>.</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I</a:t>
            </a:r>
            <a:r>
              <a:rPr lang="fr-FR" sz="2400" dirty="0" smtClean="0">
                <a:latin typeface="Times New Roman" pitchFamily="18" charset="0"/>
                <a:cs typeface="Times New Roman" pitchFamily="18" charset="0"/>
              </a:rPr>
              <a:t>l en vantait les bienfaits hygiéniques moralement comme physiologiquement, </a:t>
            </a:r>
          </a:p>
          <a:p>
            <a:pPr algn="just"/>
            <a:r>
              <a:rPr lang="fr-FR" sz="2400" dirty="0" smtClean="0">
                <a:latin typeface="Times New Roman" pitchFamily="18" charset="0"/>
                <a:cs typeface="Times New Roman" pitchFamily="18" charset="0"/>
              </a:rPr>
              <a:t>et il la mettait en perspective dans de vastes vues englobantes sur l'histoire et la géographie des </a:t>
            </a:r>
            <a:r>
              <a:rPr lang="fr-FR" sz="2400" u="sng" dirty="0" smtClean="0">
                <a:latin typeface="Times New Roman" pitchFamily="18" charset="0"/>
                <a:cs typeface="Times New Roman" pitchFamily="18" charset="0"/>
                <a:hlinkClick r:id="rId4" tooltip="Culture"/>
              </a:rPr>
              <a:t>cultures</a:t>
            </a:r>
            <a:r>
              <a:rPr lang="fr-FR" sz="2400" dirty="0" smtClean="0">
                <a:latin typeface="Times New Roman" pitchFamily="18" charset="0"/>
                <a:cs typeface="Times New Roman" pitchFamily="18" charset="0"/>
              </a:rPr>
              <a:t>. </a:t>
            </a:r>
          </a:p>
          <a:p>
            <a:pPr algn="just"/>
            <a:r>
              <a:rPr lang="fr-FR" sz="2400" dirty="0" smtClean="0">
                <a:latin typeface="Times New Roman" pitchFamily="18" charset="0"/>
                <a:cs typeface="Times New Roman" pitchFamily="18" charset="0"/>
              </a:rPr>
              <a:t>Certains le considèrent parmi les inspirateurs des fondateurs du mouvement naturiste.</a:t>
            </a:r>
          </a:p>
          <a:p>
            <a:pPr>
              <a:buFont typeface="Wingdings" pitchFamily="2" charset="2"/>
              <a:buChar char="Ø"/>
            </a:pP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p>
          <a:p>
            <a:pPr algn="ct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Légumisme</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a:t>
            </a:r>
            <a:r>
              <a:rPr lang="fr-FR" sz="2400" dirty="0" err="1">
                <a:latin typeface="Times New Roman" pitchFamily="18" charset="0"/>
                <a:cs typeface="Times New Roman" pitchFamily="18" charset="0"/>
              </a:rPr>
              <a:t>véganisme</a:t>
            </a:r>
            <a:r>
              <a:rPr lang="fr-FR" sz="2400" dirty="0">
                <a:latin typeface="Times New Roman" pitchFamily="18" charset="0"/>
                <a:cs typeface="Times New Roman" pitchFamily="18" charset="0"/>
              </a:rPr>
              <a:t>)</a:t>
            </a:r>
          </a:p>
          <a:p>
            <a:endParaRPr lang="fr-FR" sz="2400" dirty="0" smtClean="0">
              <a:latin typeface="Times New Roman" pitchFamily="18" charset="0"/>
              <a:cs typeface="Times New Roman" pitchFamily="18" charset="0"/>
            </a:endParaRPr>
          </a:p>
          <a:p>
            <a:pPr marL="342900" indent="-342900">
              <a:buFont typeface="Wingdings" pitchFamily="2" charset="2"/>
              <a:buChar char="Ø"/>
            </a:pPr>
            <a:endParaRPr lang="fr-FR" sz="2400" dirty="0" smtClean="0">
              <a:latin typeface="Times New Roman" pitchFamily="18" charset="0"/>
              <a:cs typeface="Times New Roman" pitchFamily="18" charset="0"/>
            </a:endParaRPr>
          </a:p>
          <a:p>
            <a:pPr marL="342900" indent="-342900">
              <a:buFont typeface="Wingdings" pitchFamily="2" charset="2"/>
              <a:buChar char="Ø"/>
            </a:pPr>
            <a:endParaRPr lang="fr-FR" dirty="0" smtClean="0">
              <a:latin typeface="Times New Roman" pitchFamily="18" charset="0"/>
              <a:cs typeface="Times New Roman" pitchFamily="18" charset="0"/>
            </a:endParaRPr>
          </a:p>
          <a:p>
            <a:pPr>
              <a:buFont typeface="Wingdings" pitchFamily="2" charset="2"/>
              <a:buChar char="Ø"/>
            </a:pPr>
            <a:endParaRPr lang="fr-FR" dirty="0" smtClean="0">
              <a:latin typeface="Times New Roman" pitchFamily="18" charset="0"/>
              <a:cs typeface="Times New Roman" pitchFamily="18" charset="0"/>
            </a:endParaRPr>
          </a:p>
          <a:p>
            <a:pPr>
              <a:buFont typeface="Wingdings" pitchFamily="2" charset="2"/>
              <a:buChar char="Ø"/>
            </a:pP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buFont typeface="Arial" pitchFamily="34" charset="0"/>
              <a:buChar char="•"/>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029230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692696"/>
            <a:ext cx="8568952" cy="13151932"/>
          </a:xfrm>
          <a:prstGeom prst="rect">
            <a:avLst/>
          </a:prstGeom>
          <a:noFill/>
        </p:spPr>
        <p:txBody>
          <a:bodyPr wrap="square" rtlCol="0">
            <a:spAutoFit/>
          </a:bodyPr>
          <a:lstStyle/>
          <a:p>
            <a:pPr>
              <a:buFont typeface="Wingdings" pitchFamily="2" charset="2"/>
              <a:buChar char="Ø"/>
            </a:pPr>
            <a:endParaRPr lang="fr-FR"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pPr marL="342900" indent="-342900">
              <a:buFont typeface="Wingdings" pitchFamily="2" charset="2"/>
              <a:buChar char="Ø"/>
            </a:pPr>
            <a:r>
              <a:rPr lang="fr-FR" sz="3200" b="1" dirty="0" smtClean="0">
                <a:latin typeface="Times New Roman" pitchFamily="18" charset="0"/>
                <a:cs typeface="Times New Roman" pitchFamily="18" charset="0"/>
              </a:rPr>
              <a:t>L’avenir du monde paysan </a:t>
            </a:r>
          </a:p>
          <a:p>
            <a:pPr marL="342900" indent="-342900">
              <a:buFont typeface="Wingdings" pitchFamily="2" charset="2"/>
              <a:buChar char="Ø"/>
            </a:pPr>
            <a:endParaRPr lang="fr-FR" b="1"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Voilà camarades travailleurs qui  aimez le sillon où vous avez vu pour la première fois le mystère de la tige de froment perçant la dure motte de terre, Voilà quelle destinée on vous prépare.</a:t>
            </a:r>
          </a:p>
          <a:p>
            <a:pPr algn="just"/>
            <a:r>
              <a:rPr lang="fr-FR" sz="2400" dirty="0" smtClean="0">
                <a:latin typeface="Times New Roman" pitchFamily="18" charset="0"/>
                <a:cs typeface="Times New Roman" pitchFamily="18" charset="0"/>
              </a:rPr>
              <a:t> On vous prendra le champ et la récolte, on vous prendra vous-mêmes,</a:t>
            </a:r>
          </a:p>
          <a:p>
            <a:pPr algn="just"/>
            <a:r>
              <a:rPr lang="fr-FR" sz="2400" dirty="0" smtClean="0">
                <a:latin typeface="Times New Roman" pitchFamily="18" charset="0"/>
                <a:cs typeface="Times New Roman" pitchFamily="18" charset="0"/>
              </a:rPr>
              <a:t> on vous attachera à une machine de fer, fumante et stridente, et tout enveloppée de fumé de charbon , </a:t>
            </a:r>
          </a:p>
          <a:p>
            <a:pPr algn="just"/>
            <a:r>
              <a:rPr lang="fr-FR" sz="2400" dirty="0" smtClean="0">
                <a:latin typeface="Times New Roman" pitchFamily="18" charset="0"/>
                <a:cs typeface="Times New Roman" pitchFamily="18" charset="0"/>
              </a:rPr>
              <a:t>vous aurez à balancer vos bras sur un levier dix ou douze mille fois par jour. </a:t>
            </a:r>
          </a:p>
          <a:p>
            <a:pPr algn="just"/>
            <a:r>
              <a:rPr lang="fr-FR" sz="2400" dirty="0" smtClean="0">
                <a:latin typeface="Times New Roman" pitchFamily="18" charset="0"/>
                <a:cs typeface="Times New Roman" pitchFamily="18" charset="0"/>
              </a:rPr>
              <a:t>C’est ce qu’on appellera l’agriculture.</a:t>
            </a:r>
          </a:p>
          <a:p>
            <a:r>
              <a:rPr lang="fr-FR" sz="2400" dirty="0" smtClean="0">
                <a:latin typeface="Times New Roman" pitchFamily="18" charset="0"/>
                <a:cs typeface="Times New Roman" pitchFamily="18" charset="0"/>
              </a:rPr>
              <a:t> </a:t>
            </a:r>
          </a:p>
          <a:p>
            <a:r>
              <a:rPr lang="fr-FR" sz="2400" dirty="0" smtClean="0"/>
              <a:t> </a:t>
            </a:r>
          </a:p>
          <a:p>
            <a:pPr marL="342900" indent="-342900">
              <a:buFont typeface="Wingdings" pitchFamily="2" charset="2"/>
              <a:buChar char="Ø"/>
            </a:pPr>
            <a:endParaRPr lang="fr-FR" sz="2400" dirty="0" smtClean="0">
              <a:latin typeface="Times New Roman" pitchFamily="18" charset="0"/>
              <a:cs typeface="Times New Roman" pitchFamily="18" charset="0"/>
            </a:endParaRPr>
          </a:p>
          <a:p>
            <a:pPr marL="342900" indent="-342900">
              <a:buFont typeface="Wingdings" pitchFamily="2" charset="2"/>
              <a:buChar char="Ø"/>
            </a:pPr>
            <a:endParaRPr lang="fr-FR" sz="2400" dirty="0" smtClean="0">
              <a:latin typeface="Times New Roman" pitchFamily="18" charset="0"/>
              <a:cs typeface="Times New Roman" pitchFamily="18" charset="0"/>
            </a:endParaRPr>
          </a:p>
          <a:p>
            <a:pPr>
              <a:buFont typeface="Wingdings" pitchFamily="2" charset="2"/>
              <a:buChar char="Ø"/>
            </a:pPr>
            <a:endParaRPr lang="fr-FR" sz="2400" dirty="0" smtClean="0">
              <a:latin typeface="Times New Roman" pitchFamily="18" charset="0"/>
              <a:cs typeface="Times New Roman" pitchFamily="18" charset="0"/>
            </a:endParaRPr>
          </a:p>
          <a:p>
            <a:pPr>
              <a:buFont typeface="Wingdings" pitchFamily="2" charset="2"/>
              <a:buChar char="Ø"/>
            </a:pP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sz="2400"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endParaRPr lang="fr-FR" dirty="0" smtClean="0">
              <a:latin typeface="Times New Roman" pitchFamily="18" charset="0"/>
              <a:cs typeface="Times New Roman" pitchFamily="18" charset="0"/>
            </a:endParaRPr>
          </a:p>
          <a:p>
            <a:pPr algn="ctr">
              <a:buFont typeface="Arial" pitchFamily="34" charset="0"/>
              <a:buChar char="•"/>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013997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71600" y="27160"/>
            <a:ext cx="7920880" cy="7571303"/>
          </a:xfrm>
          <a:prstGeom prst="rect">
            <a:avLst/>
          </a:prstGeom>
          <a:noFill/>
        </p:spPr>
        <p:txBody>
          <a:bodyPr wrap="square" rtlCol="0">
            <a:spAutoFit/>
          </a:bodyPr>
          <a:lstStyle/>
          <a:p>
            <a:endParaRPr lang="fr-FR" sz="2800" b="1" dirty="0" smtClean="0">
              <a:latin typeface="Times New Roman" pitchFamily="18" charset="0"/>
              <a:cs typeface="Times New Roman" pitchFamily="18" charset="0"/>
            </a:endParaRPr>
          </a:p>
          <a:p>
            <a:pPr>
              <a:buFont typeface="Wingdings" pitchFamily="2" charset="2"/>
              <a:buChar char="Ø"/>
            </a:pPr>
            <a:r>
              <a:rPr lang="fr-FR" sz="2400" b="1" dirty="0" smtClean="0">
                <a:latin typeface="Times New Roman" pitchFamily="18" charset="0"/>
                <a:cs typeface="Times New Roman" pitchFamily="18" charset="0"/>
              </a:rPr>
              <a:t> L’écologie </a:t>
            </a:r>
            <a:r>
              <a:rPr lang="fr-FR" dirty="0" smtClean="0">
                <a:latin typeface="Times New Roman" pitchFamily="18" charset="0"/>
                <a:cs typeface="Times New Roman" pitchFamily="18" charset="0"/>
              </a:rPr>
              <a:t>:</a:t>
            </a:r>
          </a:p>
          <a:p>
            <a:pPr>
              <a:buFont typeface="Wingdings" pitchFamily="2" charset="2"/>
              <a:buChar char="Ø"/>
            </a:pPr>
            <a:r>
              <a:rPr lang="fr-FR"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a:t>
            </a:r>
            <a:r>
              <a:rPr lang="fr-FR" sz="1400" dirty="0" smtClean="0">
                <a:latin typeface="Times New Roman" pitchFamily="18" charset="0"/>
                <a:cs typeface="Times New Roman" pitchFamily="18" charset="0"/>
              </a:rPr>
              <a:t> </a:t>
            </a:r>
            <a:r>
              <a:rPr lang="fr-FR" sz="1400" i="1" dirty="0" smtClean="0">
                <a:latin typeface="Times New Roman" pitchFamily="18" charset="0"/>
                <a:cs typeface="Times New Roman" pitchFamily="18" charset="0"/>
              </a:rPr>
              <a:t>Du sentiment de la nature dans les sociétés moderne  </a:t>
            </a:r>
            <a:r>
              <a:rPr lang="fr-FR" sz="1400" dirty="0" smtClean="0">
                <a:latin typeface="Times New Roman" pitchFamily="18" charset="0"/>
                <a:cs typeface="Times New Roman" pitchFamily="18" charset="0"/>
              </a:rPr>
              <a:t>La revue des 2 mondes</a:t>
            </a:r>
            <a:r>
              <a:rPr lang="fr-FR" sz="1400" i="1" dirty="0" smtClean="0">
                <a:latin typeface="Times New Roman" pitchFamily="18" charset="0"/>
                <a:cs typeface="Times New Roman" pitchFamily="18" charset="0"/>
              </a:rPr>
              <a:t> ».</a:t>
            </a:r>
          </a:p>
          <a:p>
            <a:pPr>
              <a:buFont typeface="Wingdings" pitchFamily="2" charset="2"/>
              <a:buChar char="Ø"/>
            </a:pPr>
            <a:endParaRPr lang="fr-FR" sz="1400" i="1" dirty="0" smtClean="0">
              <a:latin typeface="Times New Roman" pitchFamily="18" charset="0"/>
              <a:cs typeface="Times New Roman" pitchFamily="18" charset="0"/>
            </a:endParaRPr>
          </a:p>
          <a:p>
            <a:pPr>
              <a:buFont typeface="Wingdings" pitchFamily="2" charset="2"/>
              <a:buChar char="Ø"/>
            </a:pPr>
            <a:r>
              <a:rPr lang="fr-FR" dirty="0"/>
              <a:t>«</a:t>
            </a:r>
            <a:r>
              <a:rPr lang="fr-FR" sz="2000" dirty="0">
                <a:latin typeface="Times New Roman" panose="02020603050405020304" pitchFamily="18" charset="0"/>
                <a:cs typeface="Times New Roman" panose="02020603050405020304" pitchFamily="18" charset="0"/>
              </a:rPr>
              <a:t> La question de savoir ce qui dans l’œuvre de l’homme sert à embellir ou bien contribue à dégrader la nature extérieure peut sembler futile à des esprits soi-disant positifs : elle n’en a pas moins une importance de premier ordre</a:t>
            </a:r>
            <a:r>
              <a:rPr lang="fr-FR" sz="2000" dirty="0" smtClean="0">
                <a:latin typeface="Times New Roman" panose="02020603050405020304" pitchFamily="18" charset="0"/>
                <a:cs typeface="Times New Roman" panose="02020603050405020304" pitchFamily="18" charset="0"/>
              </a:rPr>
              <a:t>.</a:t>
            </a:r>
          </a:p>
          <a:p>
            <a:pPr>
              <a:buFont typeface="Wingdings" pitchFamily="2" charset="2"/>
              <a:buChar char="Ø"/>
            </a:pPr>
            <a:endParaRPr lang="fr-FR" sz="20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Les développements de l’humanité se lient de la manière la plus intime avec la nature environnante</a:t>
            </a:r>
            <a:r>
              <a:rPr lang="fr-FR" sz="2000" dirty="0" smtClean="0">
                <a:latin typeface="Times New Roman" panose="02020603050405020304" pitchFamily="18" charset="0"/>
                <a:cs typeface="Times New Roman" panose="02020603050405020304" pitchFamily="18" charset="0"/>
              </a:rPr>
              <a:t>.</a:t>
            </a:r>
          </a:p>
          <a:p>
            <a:pPr>
              <a:buFont typeface="Wingdings" pitchFamily="2" charset="2"/>
              <a:buChar char="Ø"/>
            </a:pPr>
            <a:endParaRPr lang="fr-FR" sz="20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Une harmonie secrète s’établit entre la terre et les peuples qu’elle nourrit, et quand les sociétés imprudentes se permettent de porter la main sur ce qui fait la beauté de leur domaine, elles finissent toujours par s’en repentir. </a:t>
            </a:r>
            <a:endParaRPr lang="fr-FR" sz="2000" dirty="0" smtClean="0">
              <a:latin typeface="Times New Roman" panose="02020603050405020304" pitchFamily="18" charset="0"/>
              <a:cs typeface="Times New Roman" panose="02020603050405020304" pitchFamily="18" charset="0"/>
            </a:endParaRPr>
          </a:p>
          <a:p>
            <a:pPr>
              <a:buFont typeface="Wingdings" pitchFamily="2" charset="2"/>
              <a:buChar char="Ø"/>
            </a:pPr>
            <a:endParaRPr lang="fr-FR" sz="20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fr-FR" sz="2000" dirty="0" smtClean="0">
                <a:latin typeface="Times New Roman" panose="02020603050405020304" pitchFamily="18" charset="0"/>
                <a:cs typeface="Times New Roman" panose="02020603050405020304" pitchFamily="18" charset="0"/>
              </a:rPr>
              <a:t>Là </a:t>
            </a:r>
            <a:r>
              <a:rPr lang="fr-FR" sz="2000" dirty="0">
                <a:latin typeface="Times New Roman" panose="02020603050405020304" pitchFamily="18" charset="0"/>
                <a:cs typeface="Times New Roman" panose="02020603050405020304" pitchFamily="18" charset="0"/>
              </a:rPr>
              <a:t>où le sol s’est enlaidi, là où toute poésie a disparu du paysage, les imaginations s’éteignent, les esprits s’appauvrissent, la routine et la servilité s’emparent des âmes et les disposent à la torpeur et à la mort</a:t>
            </a:r>
            <a:endParaRPr lang="fr-FR" sz="2000" b="1" i="1" dirty="0">
              <a:latin typeface="Times New Roman" pitchFamily="18" charset="0"/>
              <a:cs typeface="Times New Roman" pitchFamily="18" charset="0"/>
            </a:endParaRPr>
          </a:p>
          <a:p>
            <a:pPr>
              <a:buFont typeface="Wingdings" pitchFamily="2" charset="2"/>
              <a:buChar char="Ø"/>
            </a:pPr>
            <a:endParaRPr lang="fr-FR" sz="2000"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3687435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55576" y="-99392"/>
            <a:ext cx="7560840" cy="6801862"/>
          </a:xfrm>
          <a:prstGeom prst="rect">
            <a:avLst/>
          </a:prstGeom>
          <a:noFill/>
        </p:spPr>
        <p:txBody>
          <a:bodyPr wrap="square" rtlCol="0">
            <a:spAutoFit/>
          </a:bodyPr>
          <a:lstStyle/>
          <a:p>
            <a:endParaRPr lang="fr-FR" sz="2800" b="1" dirty="0" smtClean="0">
              <a:latin typeface="Times New Roman" pitchFamily="18" charset="0"/>
              <a:cs typeface="Times New Roman" pitchFamily="18" charset="0"/>
            </a:endParaRPr>
          </a:p>
          <a:p>
            <a:endParaRPr lang="fr-FR" sz="2800" i="1" dirty="0" smtClean="0">
              <a:latin typeface="Times New Roman" pitchFamily="18" charset="0"/>
              <a:cs typeface="Times New Roman" pitchFamily="18" charset="0"/>
            </a:endParaRPr>
          </a:p>
          <a:p>
            <a:pPr algn="just">
              <a:buFont typeface="Wingdings" pitchFamily="2" charset="2"/>
              <a:buChar char="Ø"/>
            </a:pPr>
            <a:r>
              <a:rPr lang="fr-FR" sz="2800" i="1" dirty="0" smtClean="0">
                <a:latin typeface="Times New Roman" pitchFamily="18" charset="0"/>
                <a:cs typeface="Times New Roman" pitchFamily="18" charset="0"/>
              </a:rPr>
              <a:t>Il faut </a:t>
            </a:r>
            <a:r>
              <a:rPr lang="fr-FR" sz="3200" i="1" dirty="0" smtClean="0">
                <a:latin typeface="Times New Roman" pitchFamily="18" charset="0"/>
                <a:cs typeface="Times New Roman" pitchFamily="18" charset="0"/>
              </a:rPr>
              <a:t>« </a:t>
            </a:r>
            <a:r>
              <a:rPr lang="fr-FR" sz="3200" b="1" i="1" dirty="0" smtClean="0">
                <a:latin typeface="Times New Roman" pitchFamily="18" charset="0"/>
                <a:cs typeface="Times New Roman" pitchFamily="18" charset="0"/>
              </a:rPr>
              <a:t>prendre définitivement conscience de notre humanité solidaire, faisant corps avec la planète elle-même, </a:t>
            </a:r>
          </a:p>
          <a:p>
            <a:pPr algn="just"/>
            <a:r>
              <a:rPr lang="fr-FR" sz="3200" b="1" i="1" dirty="0" smtClean="0">
                <a:latin typeface="Times New Roman" pitchFamily="18" charset="0"/>
                <a:cs typeface="Times New Roman" pitchFamily="18" charset="0"/>
              </a:rPr>
              <a:t>embrasser du regard nos origines, notre présent, notre but rapproché, notre idéal lointain. </a:t>
            </a:r>
          </a:p>
          <a:p>
            <a:endParaRPr lang="fr-FR" sz="3200" b="1" i="1" dirty="0" smtClean="0">
              <a:latin typeface="Times New Roman" pitchFamily="18" charset="0"/>
              <a:cs typeface="Times New Roman" pitchFamily="18" charset="0"/>
            </a:endParaRPr>
          </a:p>
          <a:p>
            <a:pPr algn="ctr"/>
            <a:r>
              <a:rPr lang="fr-FR" sz="3200" b="1" i="1" dirty="0">
                <a:latin typeface="Times New Roman" pitchFamily="18" charset="0"/>
                <a:cs typeface="Times New Roman" pitchFamily="18" charset="0"/>
              </a:rPr>
              <a:t>C</a:t>
            </a:r>
            <a:r>
              <a:rPr lang="fr-FR" sz="3200" b="1" i="1" dirty="0" smtClean="0">
                <a:latin typeface="Times New Roman" pitchFamily="18" charset="0"/>
                <a:cs typeface="Times New Roman" pitchFamily="18" charset="0"/>
              </a:rPr>
              <a:t>’est en cela que consiste le progrès.</a:t>
            </a:r>
          </a:p>
          <a:p>
            <a:pPr>
              <a:buFont typeface="Wingdings" pitchFamily="2" charset="2"/>
              <a:buChar char="Ø"/>
            </a:pPr>
            <a:endParaRPr lang="fr-FR" sz="3200" b="1" i="1" dirty="0">
              <a:latin typeface="Times New Roman" pitchFamily="18" charset="0"/>
              <a:cs typeface="Times New Roman" pitchFamily="18" charset="0"/>
            </a:endParaRPr>
          </a:p>
          <a:p>
            <a:pPr>
              <a:buFont typeface="Wingdings" pitchFamily="2" charset="2"/>
              <a:buChar char="Ø"/>
            </a:pPr>
            <a:endParaRPr lang="fr-FR" sz="2000"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pPr>
              <a:buFont typeface="Wingdings" pitchFamily="2" charset="2"/>
              <a:buChar char="Ø"/>
            </a:pPr>
            <a:endParaRPr lang="fr-FR" i="1" dirty="0" smtClean="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2847281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lisÃ©e Reclus, poÃ©tique de l'anarchie"/>
          <p:cNvPicPr>
            <a:picLocks noChangeAspect="1" noChangeArrowheads="1"/>
          </p:cNvPicPr>
          <p:nvPr/>
        </p:nvPicPr>
        <p:blipFill>
          <a:blip r:embed="rId2" cstate="print"/>
          <a:srcRect/>
          <a:stretch>
            <a:fillRect/>
          </a:stretch>
        </p:blipFill>
        <p:spPr bwMode="auto">
          <a:xfrm>
            <a:off x="2699792" y="116632"/>
            <a:ext cx="3633861" cy="6566174"/>
          </a:xfrm>
          <a:prstGeom prst="rect">
            <a:avLst/>
          </a:prstGeom>
          <a:noFill/>
        </p:spPr>
      </p:pic>
    </p:spTree>
    <p:extLst>
      <p:ext uri="{BB962C8B-B14F-4D97-AF65-F5344CB8AC3E}">
        <p14:creationId xmlns:p14="http://schemas.microsoft.com/office/powerpoint/2010/main" val="131537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836712"/>
            <a:ext cx="8964488" cy="5078313"/>
          </a:xfrm>
          <a:prstGeom prst="rect">
            <a:avLst/>
          </a:prstGeom>
          <a:noFill/>
        </p:spPr>
        <p:txBody>
          <a:bodyPr wrap="square" rtlCol="0">
            <a:spAutoFit/>
          </a:bodyPr>
          <a:lstStyle/>
          <a:p>
            <a:pPr algn="just"/>
            <a:r>
              <a:rPr lang="fr-FR" sz="2800" dirty="0" smtClean="0">
                <a:latin typeface="Times New Roman" pitchFamily="18" charset="0"/>
                <a:cs typeface="Times New Roman" pitchFamily="18" charset="0"/>
              </a:rPr>
              <a:t>Conclusion</a:t>
            </a:r>
          </a:p>
          <a:p>
            <a:pPr algn="just"/>
            <a:endParaRPr lang="fr-FR" dirty="0" smtClean="0"/>
          </a:p>
          <a:p>
            <a:pPr algn="just"/>
            <a:endParaRPr lang="fr-FR" dirty="0" smtClean="0"/>
          </a:p>
          <a:p>
            <a:pPr algn="just"/>
            <a:r>
              <a:rPr lang="fr-FR" dirty="0" smtClean="0">
                <a:latin typeface="Times New Roman" pitchFamily="18" charset="0"/>
                <a:cs typeface="Times New Roman" pitchFamily="18" charset="0"/>
              </a:rPr>
              <a:t>Selon la </a:t>
            </a:r>
            <a:r>
              <a:rPr lang="fr-FR" u="sng" dirty="0" err="1" smtClean="0">
                <a:latin typeface="Times New Roman" pitchFamily="18" charset="0"/>
                <a:cs typeface="Times New Roman" pitchFamily="18" charset="0"/>
                <a:hlinkClick r:id="rId2" tooltip="Géopolitique"/>
              </a:rPr>
              <a:t>géopolitologue</a:t>
            </a:r>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hlinkClick r:id="rId3" tooltip="Béatrice Giblin-Delvallet"/>
              </a:rPr>
              <a:t>Béatrice </a:t>
            </a:r>
            <a:r>
              <a:rPr lang="fr-FR" u="sng" dirty="0" err="1" smtClean="0">
                <a:latin typeface="Times New Roman" pitchFamily="18" charset="0"/>
                <a:cs typeface="Times New Roman" pitchFamily="18" charset="0"/>
                <a:hlinkClick r:id="rId3" tooltip="Béatrice Giblin-Delvallet"/>
              </a:rPr>
              <a:t>Giblin</a:t>
            </a:r>
            <a:r>
              <a:rPr lang="fr-FR" dirty="0" smtClean="0">
                <a:latin typeface="Times New Roman" pitchFamily="18" charset="0"/>
                <a:cs typeface="Times New Roman" pitchFamily="18" charset="0"/>
              </a:rPr>
              <a:t>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 </a:t>
            </a:r>
            <a:r>
              <a:rPr lang="fr-FR" sz="3200" i="1" dirty="0" smtClean="0">
                <a:latin typeface="Times New Roman" pitchFamily="18" charset="0"/>
                <a:cs typeface="Times New Roman" pitchFamily="18" charset="0"/>
              </a:rPr>
              <a:t>C’est bien parce qu’on ne pouvait dissocier le géographe, qui aurait dû être nanti d’on ne sait de quelle sereine impartialité scientifique, du militant anarchiste, que les représentants de l’institution universitaire ont choisi de l’oublier et de le faire oublier au plus vite</a:t>
            </a:r>
            <a:r>
              <a:rPr lang="fr-FR" sz="3200" dirty="0" smtClean="0">
                <a:latin typeface="Times New Roman" pitchFamily="18" charset="0"/>
                <a:cs typeface="Times New Roman" pitchFamily="18" charset="0"/>
              </a:rPr>
              <a:t> ».</a:t>
            </a:r>
          </a:p>
          <a:p>
            <a:endParaRPr lang="fr-FR" sz="3200" dirty="0"/>
          </a:p>
        </p:txBody>
      </p:sp>
    </p:spTree>
    <p:extLst>
      <p:ext uri="{BB962C8B-B14F-4D97-AF65-F5344CB8AC3E}">
        <p14:creationId xmlns:p14="http://schemas.microsoft.com/office/powerpoint/2010/main" val="3445650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91680" y="2420888"/>
            <a:ext cx="6192688" cy="707886"/>
          </a:xfrm>
          <a:prstGeom prst="rect">
            <a:avLst/>
          </a:prstGeom>
          <a:noFill/>
        </p:spPr>
        <p:txBody>
          <a:bodyPr wrap="square" rtlCol="0">
            <a:spAutoFit/>
          </a:bodyPr>
          <a:lstStyle/>
          <a:p>
            <a:r>
              <a:rPr lang="fr-FR" sz="4000" b="1" i="1" dirty="0" smtClean="0">
                <a:latin typeface="Times New Roman" pitchFamily="18" charset="0"/>
                <a:cs typeface="Times New Roman" pitchFamily="18" charset="0"/>
              </a:rPr>
              <a:t>                       FIN</a:t>
            </a:r>
            <a:endParaRPr lang="fr-FR" sz="4000" b="1" i="1" dirty="0">
              <a:latin typeface="Times New Roman" pitchFamily="18" charset="0"/>
              <a:cs typeface="Times New Roman" pitchFamily="18" charset="0"/>
            </a:endParaRPr>
          </a:p>
        </p:txBody>
      </p:sp>
      <p:sp>
        <p:nvSpPr>
          <p:cNvPr id="2" name="Rectangle 1"/>
          <p:cNvSpPr/>
          <p:nvPr/>
        </p:nvSpPr>
        <p:spPr>
          <a:xfrm>
            <a:off x="2286000" y="2136339"/>
            <a:ext cx="4572000" cy="369332"/>
          </a:xfrm>
          <a:prstGeom prst="rect">
            <a:avLst/>
          </a:prstGeom>
        </p:spPr>
        <p:txBody>
          <a:bodyPr>
            <a:spAutoFit/>
          </a:bodyPr>
          <a:lstStyle/>
          <a:p>
            <a:pPr>
              <a:spcBef>
                <a:spcPts val="500"/>
              </a:spcBef>
              <a:spcAft>
                <a:spcPts val="750"/>
              </a:spcAft>
            </a:pPr>
            <a:endParaRPr lang="fr-FR"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Ã©sultat de recherche d'images pour &quot;elisÃ©e reclus&quot;"/>
          <p:cNvPicPr>
            <a:picLocks noChangeAspect="1" noChangeArrowheads="1"/>
          </p:cNvPicPr>
          <p:nvPr/>
        </p:nvPicPr>
        <p:blipFill>
          <a:blip r:embed="rId2" cstate="print"/>
          <a:srcRect/>
          <a:stretch>
            <a:fillRect/>
          </a:stretch>
        </p:blipFill>
        <p:spPr bwMode="auto">
          <a:xfrm>
            <a:off x="2483768" y="404664"/>
            <a:ext cx="3600400" cy="59484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2060848"/>
            <a:ext cx="1584176" cy="646331"/>
          </a:xfrm>
          <a:prstGeom prst="rect">
            <a:avLst/>
          </a:prstGeom>
          <a:noFill/>
        </p:spPr>
        <p:txBody>
          <a:bodyPr wrap="square" rtlCol="0">
            <a:spAutoFit/>
          </a:bodyPr>
          <a:lstStyle/>
          <a:p>
            <a:pPr algn="ctr"/>
            <a:r>
              <a:rPr lang="fr-FR" dirty="0" smtClean="0">
                <a:latin typeface="Times New Roman" pitchFamily="18" charset="0"/>
                <a:cs typeface="Times New Roman" pitchFamily="18" charset="0"/>
              </a:rPr>
              <a:t>Alexandre Dumas</a:t>
            </a:r>
            <a:endParaRPr lang="fr-FR" dirty="0">
              <a:latin typeface="Times New Roman" pitchFamily="18" charset="0"/>
              <a:cs typeface="Times New Roman" pitchFamily="18" charset="0"/>
            </a:endParaRPr>
          </a:p>
        </p:txBody>
      </p:sp>
      <p:pic>
        <p:nvPicPr>
          <p:cNvPr id="34820" name="Picture 4" descr="RÃ©sultat de recherche d'images pour &quot;victor hugo biographie&quot;"/>
          <p:cNvPicPr>
            <a:picLocks noChangeAspect="1" noChangeArrowheads="1"/>
          </p:cNvPicPr>
          <p:nvPr/>
        </p:nvPicPr>
        <p:blipFill>
          <a:blip r:embed="rId2" cstate="print"/>
          <a:srcRect/>
          <a:stretch>
            <a:fillRect/>
          </a:stretch>
        </p:blipFill>
        <p:spPr bwMode="auto">
          <a:xfrm>
            <a:off x="2123728" y="116633"/>
            <a:ext cx="1440160" cy="1918031"/>
          </a:xfrm>
          <a:prstGeom prst="rect">
            <a:avLst/>
          </a:prstGeom>
          <a:noFill/>
        </p:spPr>
      </p:pic>
      <p:sp>
        <p:nvSpPr>
          <p:cNvPr id="6" name="ZoneTexte 5"/>
          <p:cNvSpPr txBox="1"/>
          <p:nvPr/>
        </p:nvSpPr>
        <p:spPr>
          <a:xfrm>
            <a:off x="2123728" y="2204864"/>
            <a:ext cx="1872208" cy="369332"/>
          </a:xfrm>
          <a:prstGeom prst="rect">
            <a:avLst/>
          </a:prstGeom>
          <a:noFill/>
        </p:spPr>
        <p:txBody>
          <a:bodyPr wrap="square" rtlCol="0">
            <a:spAutoFit/>
          </a:bodyPr>
          <a:lstStyle/>
          <a:p>
            <a:r>
              <a:rPr lang="fr-FR" dirty="0" smtClean="0">
                <a:latin typeface="Times New Roman" pitchFamily="18" charset="0"/>
                <a:cs typeface="Times New Roman" pitchFamily="18" charset="0"/>
              </a:rPr>
              <a:t>Victor Hugo</a:t>
            </a:r>
            <a:endParaRPr lang="fr-FR" dirty="0">
              <a:latin typeface="Times New Roman" pitchFamily="18" charset="0"/>
              <a:cs typeface="Times New Roman" pitchFamily="18" charset="0"/>
            </a:endParaRPr>
          </a:p>
        </p:txBody>
      </p:sp>
      <p:pic>
        <p:nvPicPr>
          <p:cNvPr id="34822" name="Picture 6" descr="Alfred de Vigny"/>
          <p:cNvPicPr>
            <a:picLocks noChangeAspect="1" noChangeArrowheads="1"/>
          </p:cNvPicPr>
          <p:nvPr/>
        </p:nvPicPr>
        <p:blipFill>
          <a:blip r:embed="rId3" cstate="print"/>
          <a:srcRect/>
          <a:stretch>
            <a:fillRect/>
          </a:stretch>
        </p:blipFill>
        <p:spPr bwMode="auto">
          <a:xfrm>
            <a:off x="4211960" y="116632"/>
            <a:ext cx="1454274" cy="1944216"/>
          </a:xfrm>
          <a:prstGeom prst="rect">
            <a:avLst/>
          </a:prstGeom>
          <a:noFill/>
        </p:spPr>
      </p:pic>
      <p:sp>
        <p:nvSpPr>
          <p:cNvPr id="8" name="ZoneTexte 7"/>
          <p:cNvSpPr txBox="1"/>
          <p:nvPr/>
        </p:nvSpPr>
        <p:spPr>
          <a:xfrm>
            <a:off x="4139952" y="2132857"/>
            <a:ext cx="1800200" cy="369332"/>
          </a:xfrm>
          <a:prstGeom prst="rect">
            <a:avLst/>
          </a:prstGeom>
          <a:noFill/>
        </p:spPr>
        <p:txBody>
          <a:bodyPr wrap="square" rtlCol="0">
            <a:spAutoFit/>
          </a:bodyPr>
          <a:lstStyle/>
          <a:p>
            <a:r>
              <a:rPr lang="fr-FR" dirty="0" smtClean="0">
                <a:latin typeface="Times New Roman" pitchFamily="18" charset="0"/>
                <a:cs typeface="Times New Roman" pitchFamily="18" charset="0"/>
              </a:rPr>
              <a:t>Alfred de Vigny</a:t>
            </a:r>
            <a:endParaRPr lang="fr-FR" dirty="0">
              <a:latin typeface="Times New Roman" pitchFamily="18" charset="0"/>
              <a:cs typeface="Times New Roman" pitchFamily="18" charset="0"/>
            </a:endParaRPr>
          </a:p>
        </p:txBody>
      </p:sp>
      <p:sp>
        <p:nvSpPr>
          <p:cNvPr id="34824" name="AutoShape 8"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6" name="AutoShape 10"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8" name="AutoShape 12"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0" name="AutoShape 14"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2" name="AutoShape 16"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4" name="AutoShape 18" descr="RÃ©sultat de recherche d'images pour &quot;honorÃ© de balza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36" name="Picture 20" descr="RÃ©sultat de recherche d'images pour &quot;honorÃ© de balzac&quot;"/>
          <p:cNvPicPr>
            <a:picLocks noChangeAspect="1" noChangeArrowheads="1"/>
          </p:cNvPicPr>
          <p:nvPr/>
        </p:nvPicPr>
        <p:blipFill>
          <a:blip r:embed="rId4" cstate="print"/>
          <a:srcRect/>
          <a:stretch>
            <a:fillRect/>
          </a:stretch>
        </p:blipFill>
        <p:spPr bwMode="auto">
          <a:xfrm>
            <a:off x="6903438" y="260648"/>
            <a:ext cx="1483725" cy="1872208"/>
          </a:xfrm>
          <a:prstGeom prst="rect">
            <a:avLst/>
          </a:prstGeom>
          <a:noFill/>
        </p:spPr>
      </p:pic>
      <p:sp>
        <p:nvSpPr>
          <p:cNvPr id="16" name="ZoneTexte 15"/>
          <p:cNvSpPr txBox="1"/>
          <p:nvPr/>
        </p:nvSpPr>
        <p:spPr>
          <a:xfrm>
            <a:off x="6804248" y="2204864"/>
            <a:ext cx="1800200" cy="646331"/>
          </a:xfrm>
          <a:prstGeom prst="rect">
            <a:avLst/>
          </a:prstGeom>
          <a:noFill/>
        </p:spPr>
        <p:txBody>
          <a:bodyPr wrap="square" rtlCol="0">
            <a:spAutoFit/>
          </a:bodyPr>
          <a:lstStyle/>
          <a:p>
            <a:pPr algn="ctr"/>
            <a:r>
              <a:rPr lang="fr-FR" dirty="0" smtClean="0">
                <a:latin typeface="Times New Roman" pitchFamily="18" charset="0"/>
                <a:cs typeface="Times New Roman" pitchFamily="18" charset="0"/>
              </a:rPr>
              <a:t>Honoré de Balzac</a:t>
            </a:r>
            <a:endParaRPr lang="fr-FR" dirty="0">
              <a:latin typeface="Times New Roman" pitchFamily="18" charset="0"/>
              <a:cs typeface="Times New Roman" pitchFamily="18" charset="0"/>
            </a:endParaRPr>
          </a:p>
        </p:txBody>
      </p:sp>
      <p:sp>
        <p:nvSpPr>
          <p:cNvPr id="34838" name="AutoShape 22"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40" name="AutoShape 24"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42" name="AutoShape 26"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44" name="AutoShape 28"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46" name="AutoShape 30"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48" name="AutoShape 32"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50" name="AutoShape 34"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52" name="AutoShape 36" descr="RÃ©sultat de recherche d'images pour &quot;george s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54" name="Picture 38" descr="Description de cette image, Ã©galement commentÃ©e ci-aprÃ¨s"/>
          <p:cNvPicPr>
            <a:picLocks noChangeAspect="1" noChangeArrowheads="1"/>
          </p:cNvPicPr>
          <p:nvPr/>
        </p:nvPicPr>
        <p:blipFill>
          <a:blip r:embed="rId5" cstate="print"/>
          <a:srcRect/>
          <a:stretch>
            <a:fillRect/>
          </a:stretch>
        </p:blipFill>
        <p:spPr bwMode="auto">
          <a:xfrm>
            <a:off x="395536" y="2924944"/>
            <a:ext cx="1368152" cy="1828349"/>
          </a:xfrm>
          <a:prstGeom prst="rect">
            <a:avLst/>
          </a:prstGeom>
          <a:noFill/>
        </p:spPr>
      </p:pic>
      <p:sp>
        <p:nvSpPr>
          <p:cNvPr id="26" name="ZoneTexte 25"/>
          <p:cNvSpPr txBox="1"/>
          <p:nvPr/>
        </p:nvSpPr>
        <p:spPr>
          <a:xfrm>
            <a:off x="323528" y="4941168"/>
            <a:ext cx="1368152" cy="369332"/>
          </a:xfrm>
          <a:prstGeom prst="rect">
            <a:avLst/>
          </a:prstGeom>
          <a:noFill/>
        </p:spPr>
        <p:txBody>
          <a:bodyPr wrap="square" rtlCol="0">
            <a:spAutoFit/>
          </a:bodyPr>
          <a:lstStyle/>
          <a:p>
            <a:r>
              <a:rPr lang="fr-FR" dirty="0" smtClean="0">
                <a:latin typeface="Times New Roman" pitchFamily="18" charset="0"/>
                <a:cs typeface="Times New Roman" pitchFamily="18" charset="0"/>
              </a:rPr>
              <a:t>George Sand</a:t>
            </a:r>
            <a:endParaRPr lang="fr-FR" dirty="0">
              <a:latin typeface="Times New Roman" pitchFamily="18" charset="0"/>
              <a:cs typeface="Times New Roman" pitchFamily="18" charset="0"/>
            </a:endParaRPr>
          </a:p>
        </p:txBody>
      </p:sp>
      <p:pic>
        <p:nvPicPr>
          <p:cNvPr id="34856" name="Picture 40" descr="https://upload.wikimedia.org/wikipedia/commons/e/ea/Ernest-Renan.gif"/>
          <p:cNvPicPr>
            <a:picLocks noChangeAspect="1" noChangeArrowheads="1"/>
          </p:cNvPicPr>
          <p:nvPr/>
        </p:nvPicPr>
        <p:blipFill>
          <a:blip r:embed="rId6" cstate="print"/>
          <a:srcRect/>
          <a:stretch>
            <a:fillRect/>
          </a:stretch>
        </p:blipFill>
        <p:spPr bwMode="auto">
          <a:xfrm>
            <a:off x="1907704" y="4581128"/>
            <a:ext cx="1343025" cy="1733551"/>
          </a:xfrm>
          <a:prstGeom prst="rect">
            <a:avLst/>
          </a:prstGeom>
          <a:noFill/>
        </p:spPr>
      </p:pic>
      <p:sp>
        <p:nvSpPr>
          <p:cNvPr id="28" name="ZoneTexte 27"/>
          <p:cNvSpPr txBox="1"/>
          <p:nvPr/>
        </p:nvSpPr>
        <p:spPr>
          <a:xfrm>
            <a:off x="3203848" y="5877272"/>
            <a:ext cx="1080120" cy="646331"/>
          </a:xfrm>
          <a:prstGeom prst="rect">
            <a:avLst/>
          </a:prstGeom>
          <a:noFill/>
        </p:spPr>
        <p:txBody>
          <a:bodyPr wrap="square" rtlCol="0">
            <a:spAutoFit/>
          </a:bodyPr>
          <a:lstStyle/>
          <a:p>
            <a:r>
              <a:rPr lang="fr-FR" dirty="0" smtClean="0">
                <a:latin typeface="Times New Roman" pitchFamily="18" charset="0"/>
                <a:cs typeface="Times New Roman" pitchFamily="18" charset="0"/>
              </a:rPr>
              <a:t>Ernest Renan</a:t>
            </a:r>
            <a:endParaRPr lang="fr-FR" dirty="0">
              <a:latin typeface="Times New Roman" pitchFamily="18" charset="0"/>
              <a:cs typeface="Times New Roman" pitchFamily="18" charset="0"/>
            </a:endParaRPr>
          </a:p>
        </p:txBody>
      </p:sp>
      <p:pic>
        <p:nvPicPr>
          <p:cNvPr id="34858" name="Picture 42" descr="Description de cette image, Ã©galement commentÃ©e ci-aprÃ¨s"/>
          <p:cNvPicPr>
            <a:picLocks noChangeAspect="1" noChangeArrowheads="1"/>
          </p:cNvPicPr>
          <p:nvPr/>
        </p:nvPicPr>
        <p:blipFill>
          <a:blip r:embed="rId7" cstate="print"/>
          <a:srcRect/>
          <a:stretch>
            <a:fillRect/>
          </a:stretch>
        </p:blipFill>
        <p:spPr bwMode="auto">
          <a:xfrm>
            <a:off x="5508104" y="4005064"/>
            <a:ext cx="1231404" cy="1673591"/>
          </a:xfrm>
          <a:prstGeom prst="rect">
            <a:avLst/>
          </a:prstGeom>
          <a:noFill/>
        </p:spPr>
      </p:pic>
      <p:sp>
        <p:nvSpPr>
          <p:cNvPr id="30" name="ZoneTexte 29"/>
          <p:cNvSpPr txBox="1"/>
          <p:nvPr/>
        </p:nvSpPr>
        <p:spPr>
          <a:xfrm>
            <a:off x="5652120" y="5733256"/>
            <a:ext cx="1440160" cy="646331"/>
          </a:xfrm>
          <a:prstGeom prst="rect">
            <a:avLst/>
          </a:prstGeom>
          <a:noFill/>
        </p:spPr>
        <p:txBody>
          <a:bodyPr wrap="square" rtlCol="0">
            <a:spAutoFit/>
          </a:bodyPr>
          <a:lstStyle/>
          <a:p>
            <a:r>
              <a:rPr lang="fr-FR" dirty="0" smtClean="0">
                <a:latin typeface="Times New Roman" pitchFamily="18" charset="0"/>
                <a:cs typeface="Times New Roman" pitchFamily="18" charset="0"/>
              </a:rPr>
              <a:t>Prosper Mérimée</a:t>
            </a:r>
            <a:endParaRPr lang="fr-FR" dirty="0">
              <a:latin typeface="Times New Roman" pitchFamily="18" charset="0"/>
              <a:cs typeface="Times New Roman" pitchFamily="18" charset="0"/>
            </a:endParaRPr>
          </a:p>
        </p:txBody>
      </p:sp>
      <p:pic>
        <p:nvPicPr>
          <p:cNvPr id="34860" name="Picture 44" descr="Landelle, Charles - Alfred de Musset - MusÃ©e d'Orsay.png"/>
          <p:cNvPicPr>
            <a:picLocks noChangeAspect="1" noChangeArrowheads="1"/>
          </p:cNvPicPr>
          <p:nvPr/>
        </p:nvPicPr>
        <p:blipFill>
          <a:blip r:embed="rId8" cstate="print"/>
          <a:srcRect/>
          <a:stretch>
            <a:fillRect/>
          </a:stretch>
        </p:blipFill>
        <p:spPr bwMode="auto">
          <a:xfrm>
            <a:off x="7236296" y="2996952"/>
            <a:ext cx="1684412" cy="1969467"/>
          </a:xfrm>
          <a:prstGeom prst="rect">
            <a:avLst/>
          </a:prstGeom>
          <a:noFill/>
        </p:spPr>
      </p:pic>
      <p:pic>
        <p:nvPicPr>
          <p:cNvPr id="34862" name="Picture 46" descr="Alexander Dumas pÃ¨re par Nadar - Google Art Project.jpg"/>
          <p:cNvPicPr>
            <a:picLocks noChangeAspect="1" noChangeArrowheads="1"/>
          </p:cNvPicPr>
          <p:nvPr/>
        </p:nvPicPr>
        <p:blipFill>
          <a:blip r:embed="rId9" cstate="print"/>
          <a:srcRect/>
          <a:stretch>
            <a:fillRect/>
          </a:stretch>
        </p:blipFill>
        <p:spPr bwMode="auto">
          <a:xfrm>
            <a:off x="395536" y="116633"/>
            <a:ext cx="1473749" cy="1944215"/>
          </a:xfrm>
          <a:prstGeom prst="rect">
            <a:avLst/>
          </a:prstGeom>
          <a:noFill/>
        </p:spPr>
      </p:pic>
      <p:sp>
        <p:nvSpPr>
          <p:cNvPr id="34" name="ZoneTexte 33"/>
          <p:cNvSpPr txBox="1"/>
          <p:nvPr/>
        </p:nvSpPr>
        <p:spPr>
          <a:xfrm>
            <a:off x="7236296" y="5157193"/>
            <a:ext cx="1368152" cy="646331"/>
          </a:xfrm>
          <a:prstGeom prst="rect">
            <a:avLst/>
          </a:prstGeom>
          <a:noFill/>
        </p:spPr>
        <p:txBody>
          <a:bodyPr wrap="square" rtlCol="0">
            <a:spAutoFit/>
          </a:bodyPr>
          <a:lstStyle/>
          <a:p>
            <a:pPr algn="ctr"/>
            <a:r>
              <a:rPr lang="fr-FR" dirty="0" smtClean="0">
                <a:latin typeface="Times New Roman" pitchFamily="18" charset="0"/>
                <a:cs typeface="Times New Roman" pitchFamily="18" charset="0"/>
              </a:rPr>
              <a:t>Alfred de Musset</a:t>
            </a:r>
            <a:endParaRPr lang="fr-FR" dirty="0">
              <a:latin typeface="Times New Roman" pitchFamily="18" charset="0"/>
              <a:cs typeface="Times New Roman" pitchFamily="18" charset="0"/>
            </a:endParaRPr>
          </a:p>
        </p:txBody>
      </p:sp>
      <p:pic>
        <p:nvPicPr>
          <p:cNvPr id="34864" name="Picture 48" descr="Image illustrative de lâarticle Revue des Deux Mondes"/>
          <p:cNvPicPr>
            <a:picLocks noChangeAspect="1" noChangeArrowheads="1"/>
          </p:cNvPicPr>
          <p:nvPr/>
        </p:nvPicPr>
        <p:blipFill>
          <a:blip r:embed="rId10" cstate="print"/>
          <a:srcRect/>
          <a:stretch>
            <a:fillRect/>
          </a:stretch>
        </p:blipFill>
        <p:spPr bwMode="auto">
          <a:xfrm>
            <a:off x="3419872" y="2664437"/>
            <a:ext cx="1800200" cy="2852795"/>
          </a:xfrm>
          <a:prstGeom prst="rect">
            <a:avLst/>
          </a:prstGeom>
          <a:noFill/>
        </p:spPr>
      </p:pic>
      <p:sp>
        <p:nvSpPr>
          <p:cNvPr id="33" name="ZoneTexte 32"/>
          <p:cNvSpPr txBox="1"/>
          <p:nvPr/>
        </p:nvSpPr>
        <p:spPr>
          <a:xfrm>
            <a:off x="3995936" y="5517232"/>
            <a:ext cx="1080120"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1861</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cstate="print"/>
          <a:srcRect/>
          <a:stretch>
            <a:fillRect/>
          </a:stretch>
        </p:blipFill>
        <p:spPr bwMode="auto">
          <a:xfrm>
            <a:off x="395536" y="116632"/>
            <a:ext cx="4339202" cy="6599546"/>
          </a:xfrm>
          <a:prstGeom prst="rect">
            <a:avLst/>
          </a:prstGeom>
          <a:noFill/>
        </p:spPr>
      </p:pic>
      <p:sp>
        <p:nvSpPr>
          <p:cNvPr id="3" name="ZoneTexte 2"/>
          <p:cNvSpPr txBox="1"/>
          <p:nvPr/>
        </p:nvSpPr>
        <p:spPr>
          <a:xfrm>
            <a:off x="4860032" y="836712"/>
            <a:ext cx="4032448" cy="1754326"/>
          </a:xfrm>
          <a:prstGeom prst="rect">
            <a:avLst/>
          </a:prstGeom>
          <a:noFill/>
        </p:spPr>
        <p:txBody>
          <a:bodyPr wrap="square" rtlCol="0">
            <a:spAutoFit/>
          </a:bodyPr>
          <a:lstStyle/>
          <a:p>
            <a:r>
              <a:rPr lang="fr-FR" b="1" dirty="0" smtClean="0">
                <a:latin typeface="Times New Roman" pitchFamily="18" charset="0"/>
                <a:cs typeface="Times New Roman" pitchFamily="18" charset="0"/>
              </a:rPr>
              <a:t>1862</a:t>
            </a:r>
          </a:p>
          <a:p>
            <a:pPr algn="just"/>
            <a:r>
              <a:rPr lang="fr-FR" dirty="0" smtClean="0"/>
              <a:t> </a:t>
            </a:r>
            <a:r>
              <a:rPr lang="fr-FR" dirty="0" smtClean="0">
                <a:latin typeface="Times New Roman" pitchFamily="18" charset="0"/>
                <a:cs typeface="Times New Roman" pitchFamily="18" charset="0"/>
              </a:rPr>
              <a:t>il a 32 ans,, Il part à Londres pour l’exposition Universelle et rédige une publication pour une maison d’éditions les éditions HACHETTE avec lesquelles il va collaborer jusqu’à la fin de sa vie.</a:t>
            </a:r>
            <a:endParaRPr lang="fr-FR" dirty="0">
              <a:latin typeface="Times New Roman" pitchFamily="18" charset="0"/>
              <a:cs typeface="Times New Roman" pitchFamily="18" charset="0"/>
            </a:endParaRPr>
          </a:p>
        </p:txBody>
      </p:sp>
      <p:sp>
        <p:nvSpPr>
          <p:cNvPr id="4" name="ZoneTexte 3"/>
          <p:cNvSpPr txBox="1"/>
          <p:nvPr/>
        </p:nvSpPr>
        <p:spPr>
          <a:xfrm>
            <a:off x="5004048" y="4221088"/>
            <a:ext cx="3672408" cy="1754326"/>
          </a:xfrm>
          <a:prstGeom prst="rect">
            <a:avLst/>
          </a:prstGeom>
          <a:noFill/>
        </p:spPr>
        <p:txBody>
          <a:bodyPr wrap="square" rtlCol="0">
            <a:spAutoFit/>
          </a:bodyPr>
          <a:lstStyle/>
          <a:p>
            <a:pPr algn="just"/>
            <a:r>
              <a:rPr lang="fr-FR" dirty="0" smtClean="0">
                <a:latin typeface="Times New Roman" pitchFamily="18" charset="0"/>
                <a:cs typeface="Times New Roman" pitchFamily="18" charset="0"/>
              </a:rPr>
              <a:t>Elysée Reclus vécut toujours très  simplement. Il mit les revenus de ses droits d’auteur versés par les Editions Hachette au service de la famille, des amis, des militants et du mouvement anarchiste.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Ã©sultat de recherche d'images pour &quot;Pierre-Joseph Proudhon&quot;"/>
          <p:cNvPicPr>
            <a:picLocks noChangeAspect="1" noChangeArrowheads="1"/>
          </p:cNvPicPr>
          <p:nvPr/>
        </p:nvPicPr>
        <p:blipFill>
          <a:blip r:embed="rId2" cstate="print"/>
          <a:srcRect/>
          <a:stretch>
            <a:fillRect/>
          </a:stretch>
        </p:blipFill>
        <p:spPr bwMode="auto">
          <a:xfrm>
            <a:off x="539552" y="692696"/>
            <a:ext cx="2476500" cy="3429001"/>
          </a:xfrm>
          <a:prstGeom prst="rect">
            <a:avLst/>
          </a:prstGeom>
          <a:noFill/>
        </p:spPr>
      </p:pic>
      <p:sp>
        <p:nvSpPr>
          <p:cNvPr id="3" name="ZoneTexte 2"/>
          <p:cNvSpPr txBox="1"/>
          <p:nvPr/>
        </p:nvSpPr>
        <p:spPr>
          <a:xfrm>
            <a:off x="683568" y="4365104"/>
            <a:ext cx="2016224" cy="369332"/>
          </a:xfrm>
          <a:prstGeom prst="rect">
            <a:avLst/>
          </a:prstGeom>
          <a:noFill/>
        </p:spPr>
        <p:txBody>
          <a:bodyPr wrap="square" rtlCol="0">
            <a:spAutoFit/>
          </a:bodyPr>
          <a:lstStyle/>
          <a:p>
            <a:r>
              <a:rPr lang="fr-FR" dirty="0" smtClean="0"/>
              <a:t>Proudhon</a:t>
            </a:r>
            <a:endParaRPr lang="fr-FR" dirty="0"/>
          </a:p>
        </p:txBody>
      </p:sp>
      <p:sp>
        <p:nvSpPr>
          <p:cNvPr id="23556" name="AutoShape 4" descr="RÃ©sultat de recherche d'images pour &quot;MikhaÃ¯l Bakoun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8" name="AutoShape 6" descr="RÃ©sultat de recherche d'images pour &quot;MikhaÃ¯l Bakoun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60" name="AutoShape 8" descr="RÃ©sultat de recherche d'images pour &quot;MikhaÃ¯l Bakoun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62" name="Picture 10" descr="FÃ©lix Nadar 1820-1910 portraits Makhail Bakounine.jpg"/>
          <p:cNvPicPr>
            <a:picLocks noChangeAspect="1" noChangeArrowheads="1"/>
          </p:cNvPicPr>
          <p:nvPr/>
        </p:nvPicPr>
        <p:blipFill>
          <a:blip r:embed="rId3" cstate="print"/>
          <a:srcRect/>
          <a:stretch>
            <a:fillRect/>
          </a:stretch>
        </p:blipFill>
        <p:spPr bwMode="auto">
          <a:xfrm>
            <a:off x="3781884" y="262744"/>
            <a:ext cx="2476500" cy="3409951"/>
          </a:xfrm>
          <a:prstGeom prst="rect">
            <a:avLst/>
          </a:prstGeom>
          <a:noFill/>
        </p:spPr>
      </p:pic>
      <p:sp>
        <p:nvSpPr>
          <p:cNvPr id="8" name="ZoneTexte 7"/>
          <p:cNvSpPr txBox="1"/>
          <p:nvPr/>
        </p:nvSpPr>
        <p:spPr>
          <a:xfrm>
            <a:off x="3016052" y="3717032"/>
            <a:ext cx="2348036" cy="369332"/>
          </a:xfrm>
          <a:prstGeom prst="rect">
            <a:avLst/>
          </a:prstGeom>
          <a:noFill/>
        </p:spPr>
        <p:txBody>
          <a:bodyPr wrap="square" rtlCol="0">
            <a:spAutoFit/>
          </a:bodyPr>
          <a:lstStyle/>
          <a:p>
            <a:r>
              <a:rPr lang="fr-FR" dirty="0" smtClean="0"/>
              <a:t>Bakounine</a:t>
            </a:r>
            <a:endParaRPr lang="fr-FR" dirty="0"/>
          </a:p>
        </p:txBody>
      </p:sp>
      <p:sp>
        <p:nvSpPr>
          <p:cNvPr id="9" name="ZoneTexte 8"/>
          <p:cNvSpPr txBox="1"/>
          <p:nvPr/>
        </p:nvSpPr>
        <p:spPr>
          <a:xfrm>
            <a:off x="2987824" y="4725144"/>
            <a:ext cx="1656184" cy="369332"/>
          </a:xfrm>
          <a:prstGeom prst="rect">
            <a:avLst/>
          </a:prstGeom>
          <a:noFill/>
        </p:spPr>
        <p:txBody>
          <a:bodyPr wrap="square" rtlCol="0">
            <a:spAutoFit/>
          </a:bodyPr>
          <a:lstStyle/>
          <a:p>
            <a:pPr algn="ctr"/>
            <a:r>
              <a:rPr lang="fr-FR" dirty="0" smtClean="0">
                <a:latin typeface="Times New Roman" pitchFamily="18" charset="0"/>
                <a:cs typeface="Times New Roman" pitchFamily="18" charset="0"/>
              </a:rPr>
              <a:t>1864</a:t>
            </a:r>
            <a:endParaRPr lang="fr-FR" dirty="0">
              <a:latin typeface="Times New Roman" pitchFamily="18" charset="0"/>
              <a:cs typeface="Times New Roman" pitchFamily="18"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728" y="3717032"/>
            <a:ext cx="2487719" cy="3055094"/>
          </a:xfrm>
          <a:prstGeom prst="rect">
            <a:avLst/>
          </a:prstGeom>
        </p:spPr>
      </p:pic>
      <p:sp>
        <p:nvSpPr>
          <p:cNvPr id="4" name="ZoneTexte 3"/>
          <p:cNvSpPr txBox="1"/>
          <p:nvPr/>
        </p:nvSpPr>
        <p:spPr>
          <a:xfrm>
            <a:off x="5004048" y="6165304"/>
            <a:ext cx="1592680" cy="369332"/>
          </a:xfrm>
          <a:prstGeom prst="rect">
            <a:avLst/>
          </a:prstGeom>
          <a:noFill/>
        </p:spPr>
        <p:txBody>
          <a:bodyPr wrap="square" rtlCol="0">
            <a:spAutoFit/>
          </a:bodyPr>
          <a:lstStyle/>
          <a:p>
            <a:r>
              <a:rPr lang="fr-FR" dirty="0" smtClean="0"/>
              <a:t>Karl Marx</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260648"/>
            <a:ext cx="7704856" cy="5878532"/>
          </a:xfrm>
          <a:prstGeom prst="rect">
            <a:avLst/>
          </a:prstGeom>
          <a:noFill/>
        </p:spPr>
        <p:txBody>
          <a:bodyPr wrap="square" rtlCol="0">
            <a:spAutoFit/>
          </a:bodyPr>
          <a:lstStyle/>
          <a:p>
            <a:pPr>
              <a:buFont typeface="Wingdings" pitchFamily="2" charset="2"/>
              <a:buChar char="Ø"/>
            </a:pPr>
            <a:r>
              <a:rPr lang="fr-FR" sz="2000" b="1" dirty="0" smtClean="0">
                <a:latin typeface="Times New Roman" pitchFamily="18" charset="0"/>
                <a:cs typeface="Times New Roman" pitchFamily="18" charset="0"/>
              </a:rPr>
              <a:t>1</a:t>
            </a:r>
            <a:r>
              <a:rPr lang="fr-FR" sz="2000" b="1" baseline="30000" dirty="0" smtClean="0">
                <a:latin typeface="Times New Roman" pitchFamily="18" charset="0"/>
                <a:cs typeface="Times New Roman" pitchFamily="18" charset="0"/>
              </a:rPr>
              <a:t>er</a:t>
            </a:r>
            <a:r>
              <a:rPr lang="fr-FR" sz="2000" b="1" dirty="0" smtClean="0">
                <a:latin typeface="Times New Roman" pitchFamily="18" charset="0"/>
                <a:cs typeface="Times New Roman" pitchFamily="18" charset="0"/>
              </a:rPr>
              <a:t> octobre 1863,  </a:t>
            </a:r>
            <a:r>
              <a:rPr lang="fr-FR" sz="2000" dirty="0" smtClean="0">
                <a:latin typeface="Times New Roman" pitchFamily="18" charset="0"/>
                <a:cs typeface="Times New Roman" pitchFamily="18" charset="0"/>
              </a:rPr>
              <a:t>Il est parmi les fondateurs de la </a:t>
            </a:r>
            <a:r>
              <a:rPr lang="fr-FR" sz="2000" b="1" dirty="0" smtClean="0">
                <a:latin typeface="Times New Roman" pitchFamily="18" charset="0"/>
                <a:cs typeface="Times New Roman" pitchFamily="18" charset="0"/>
              </a:rPr>
              <a:t>Société du Crédit au Travail </a:t>
            </a:r>
            <a:r>
              <a:rPr lang="fr-FR" sz="2000" dirty="0" smtClean="0">
                <a:latin typeface="Times New Roman" pitchFamily="18" charset="0"/>
                <a:cs typeface="Times New Roman" pitchFamily="18" charset="0"/>
              </a:rPr>
              <a:t>banque dont le but est d’aider à la création de sociétés ouvrières.</a:t>
            </a:r>
          </a:p>
          <a:p>
            <a:endParaRPr lang="fr-FR" sz="2000" dirty="0" smtClean="0">
              <a:latin typeface="Times New Roman" pitchFamily="18" charset="0"/>
              <a:cs typeface="Times New Roman" pitchFamily="18" charset="0"/>
            </a:endParaRPr>
          </a:p>
          <a:p>
            <a:pPr>
              <a:buFont typeface="Wingdings" pitchFamily="2" charset="2"/>
              <a:buChar char="Ø"/>
            </a:pPr>
            <a:r>
              <a:rPr lang="fr-FR" sz="2000" b="1" dirty="0" smtClean="0">
                <a:latin typeface="Times New Roman" pitchFamily="18" charset="0"/>
                <a:cs typeface="Times New Roman" pitchFamily="18" charset="0"/>
              </a:rPr>
              <a:t> juin 1864,  </a:t>
            </a:r>
            <a:r>
              <a:rPr lang="fr-FR" sz="2000" dirty="0" smtClean="0">
                <a:latin typeface="Times New Roman" pitchFamily="18" charset="0"/>
                <a:cs typeface="Times New Roman" pitchFamily="18" charset="0"/>
              </a:rPr>
              <a:t>Avec son frère </a:t>
            </a:r>
            <a:r>
              <a:rPr lang="fr-FR" sz="2000" b="1" dirty="0" smtClean="0">
                <a:latin typeface="Times New Roman" pitchFamily="18" charset="0"/>
                <a:cs typeface="Times New Roman" pitchFamily="18" charset="0"/>
              </a:rPr>
              <a:t>Elie </a:t>
            </a:r>
            <a:r>
              <a:rPr lang="fr-FR" sz="2000" dirty="0" smtClean="0">
                <a:latin typeface="Times New Roman" pitchFamily="18" charset="0"/>
                <a:cs typeface="Times New Roman" pitchFamily="18" charset="0"/>
              </a:rPr>
              <a:t>il est l’un des 27 fondateurs  de la première coopérative parisienne « </a:t>
            </a:r>
            <a:r>
              <a:rPr lang="fr-FR" sz="2000" b="1" dirty="0" smtClean="0">
                <a:latin typeface="Times New Roman" pitchFamily="18" charset="0"/>
                <a:cs typeface="Times New Roman" pitchFamily="18" charset="0"/>
              </a:rPr>
              <a:t>  l’Association Générale d’Approvisionnement  et de Consommation »</a:t>
            </a:r>
          </a:p>
          <a:p>
            <a:endParaRPr lang="fr-FR" sz="2000" b="1" dirty="0" smtClean="0">
              <a:latin typeface="Times New Roman" pitchFamily="18" charset="0"/>
              <a:cs typeface="Times New Roman" pitchFamily="18" charset="0"/>
            </a:endParaRPr>
          </a:p>
          <a:p>
            <a:pPr>
              <a:buFont typeface="Wingdings" pitchFamily="2" charset="2"/>
              <a:buChar char="Ø"/>
            </a:pPr>
            <a:r>
              <a:rPr lang="fr-FR" sz="2000" dirty="0" smtClean="0">
                <a:latin typeface="Times New Roman" pitchFamily="18" charset="0"/>
                <a:cs typeface="Times New Roman" pitchFamily="18" charset="0"/>
              </a:rPr>
              <a:t>Il est élu </a:t>
            </a:r>
            <a:r>
              <a:rPr lang="fr-FR" sz="2000" b="1" dirty="0" smtClean="0">
                <a:latin typeface="Times New Roman" pitchFamily="18" charset="0"/>
                <a:cs typeface="Times New Roman" pitchFamily="18" charset="0"/>
              </a:rPr>
              <a:t>secrétaire </a:t>
            </a:r>
            <a:r>
              <a:rPr lang="fr-FR" sz="2000" dirty="0" smtClean="0">
                <a:latin typeface="Times New Roman" pitchFamily="18" charset="0"/>
                <a:cs typeface="Times New Roman" pitchFamily="18" charset="0"/>
              </a:rPr>
              <a:t>de</a:t>
            </a:r>
            <a:r>
              <a:rPr lang="fr-FR" sz="2000" b="1" dirty="0" smtClean="0">
                <a:latin typeface="Times New Roman" pitchFamily="18" charset="0"/>
                <a:cs typeface="Times New Roman" pitchFamily="18" charset="0"/>
              </a:rPr>
              <a:t> «   l’association</a:t>
            </a:r>
            <a:r>
              <a:rPr lang="fr-FR" sz="2000" dirty="0" smtClean="0">
                <a:latin typeface="Times New Roman" pitchFamily="18" charset="0"/>
                <a:cs typeface="Times New Roman" pitchFamily="18" charset="0"/>
              </a:rPr>
              <a:t> »  bulletin international des coopératives, fondé le 1</a:t>
            </a:r>
            <a:r>
              <a:rPr lang="fr-FR" sz="2000" baseline="30000" dirty="0" smtClean="0">
                <a:latin typeface="Times New Roman" pitchFamily="18" charset="0"/>
                <a:cs typeface="Times New Roman" pitchFamily="18" charset="0"/>
              </a:rPr>
              <a:t>er</a:t>
            </a:r>
            <a:r>
              <a:rPr lang="fr-FR" sz="2000" dirty="0" smtClean="0">
                <a:latin typeface="Times New Roman" pitchFamily="18" charset="0"/>
                <a:cs typeface="Times New Roman" pitchFamily="18" charset="0"/>
              </a:rPr>
              <a:t> novembre.</a:t>
            </a:r>
          </a:p>
          <a:p>
            <a:pPr>
              <a:buFont typeface="Wingdings" pitchFamily="2" charset="2"/>
              <a:buChar char="Ø"/>
            </a:pPr>
            <a:endParaRPr lang="fr-FR" sz="2000" dirty="0" smtClean="0">
              <a:latin typeface="Times New Roman" pitchFamily="18" charset="0"/>
              <a:cs typeface="Times New Roman" pitchFamily="18" charset="0"/>
            </a:endParaRPr>
          </a:p>
          <a:p>
            <a:pPr>
              <a:buFont typeface="Wingdings" pitchFamily="2" charset="2"/>
              <a:buChar char="Ø"/>
            </a:pPr>
            <a:r>
              <a:rPr lang="fr-FR" sz="2000" dirty="0" smtClean="0">
                <a:latin typeface="Times New Roman" pitchFamily="18" charset="0"/>
                <a:cs typeface="Times New Roman" pitchFamily="18" charset="0"/>
              </a:rPr>
              <a:t>Puis à la </a:t>
            </a:r>
            <a:r>
              <a:rPr lang="fr-FR" sz="2000" b="1" dirty="0" smtClean="0">
                <a:latin typeface="Times New Roman" pitchFamily="18" charset="0"/>
                <a:cs typeface="Times New Roman" pitchFamily="18" charset="0"/>
              </a:rPr>
              <a:t>« la Coopération » </a:t>
            </a:r>
            <a:r>
              <a:rPr lang="fr-FR" sz="2000" dirty="0" smtClean="0">
                <a:latin typeface="Times New Roman" pitchFamily="18" charset="0"/>
                <a:cs typeface="Times New Roman" pitchFamily="18" charset="0"/>
              </a:rPr>
              <a:t>qui lui succède. </a:t>
            </a:r>
            <a:r>
              <a:rPr lang="fr-FR" sz="2000" b="1" i="1"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c’est une caisse d’épargne pour les travailleurs et une banque pour les coopératives) fin en 1868</a:t>
            </a:r>
          </a:p>
          <a:p>
            <a:pPr>
              <a:buFont typeface="Wingdings" pitchFamily="2" charset="2"/>
              <a:buChar char="Ø"/>
            </a:pPr>
            <a:endParaRPr lang="fr-FR" sz="2000" i="1" dirty="0" smtClean="0">
              <a:latin typeface="Times New Roman" pitchFamily="18" charset="0"/>
              <a:cs typeface="Times New Roman" pitchFamily="18" charset="0"/>
            </a:endParaRPr>
          </a:p>
          <a:p>
            <a:pPr>
              <a:buFont typeface="Wingdings" pitchFamily="2" charset="2"/>
              <a:buChar char="Ø"/>
            </a:pPr>
            <a:r>
              <a:rPr lang="fr-FR" sz="2000" b="1" dirty="0" smtClean="0">
                <a:latin typeface="Times New Roman" pitchFamily="18" charset="0"/>
                <a:cs typeface="Times New Roman" pitchFamily="18" charset="0"/>
              </a:rPr>
              <a:t>En 1866, </a:t>
            </a:r>
            <a:r>
              <a:rPr lang="fr-FR" sz="2000" dirty="0" smtClean="0">
                <a:latin typeface="Times New Roman" pitchFamily="18" charset="0"/>
                <a:cs typeface="Times New Roman" pitchFamily="18" charset="0"/>
              </a:rPr>
              <a:t>il fait partie avec </a:t>
            </a:r>
            <a:r>
              <a:rPr lang="fr-FR" sz="2000" b="1" dirty="0" smtClean="0">
                <a:latin typeface="Times New Roman" pitchFamily="18" charset="0"/>
                <a:cs typeface="Times New Roman" pitchFamily="18" charset="0"/>
              </a:rPr>
              <a:t>Elie </a:t>
            </a:r>
            <a:r>
              <a:rPr lang="fr-FR" sz="2000" dirty="0" smtClean="0">
                <a:latin typeface="Times New Roman" pitchFamily="18" charset="0"/>
                <a:cs typeface="Times New Roman" pitchFamily="18" charset="0"/>
              </a:rPr>
              <a:t>d’une société coopérative d’assurance sur la vie humaine, créée à Paris sous le nom </a:t>
            </a:r>
            <a:r>
              <a:rPr lang="fr-FR" sz="2000" b="1" dirty="0" smtClean="0">
                <a:latin typeface="Times New Roman" pitchFamily="18" charset="0"/>
                <a:cs typeface="Times New Roman" pitchFamily="18" charset="0"/>
              </a:rPr>
              <a:t>« d’Equité ».</a:t>
            </a:r>
          </a:p>
          <a:p>
            <a:pPr>
              <a:buFont typeface="Wingdings" pitchFamily="2" charset="2"/>
              <a:buChar char="Ø"/>
            </a:pPr>
            <a:endParaRPr lang="fr-FR" b="1" dirty="0" smtClean="0">
              <a:latin typeface="Times New Roman" pitchFamily="18" charset="0"/>
              <a:cs typeface="Times New Roman" pitchFamily="18" charset="0"/>
            </a:endParaRPr>
          </a:p>
          <a:p>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734</Words>
  <Application>Microsoft Office PowerPoint</Application>
  <PresentationFormat>Affichage à l'écran (4:3)</PresentationFormat>
  <Paragraphs>300</Paragraphs>
  <Slides>49</Slides>
  <Notes>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9" baseType="lpstr">
      <vt:lpstr>AR BLANCA</vt:lpstr>
      <vt:lpstr>Arial</vt:lpstr>
      <vt:lpstr>Caladea</vt:lpstr>
      <vt:lpstr>Calibri</vt:lpstr>
      <vt:lpstr>Raleway</vt:lpstr>
      <vt:lpstr>TiemposTextRegular</vt:lpstr>
      <vt:lpstr>Times New Roman</vt:lpstr>
      <vt:lpstr>Wingdings</vt:lpstr>
      <vt:lpstr>Thème Office</vt:lpstr>
      <vt:lpstr>Acrobat Document</vt:lpstr>
      <vt:lpstr>Présentation PowerPoint</vt:lpstr>
      <vt:lpstr>Famille Reclus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Aout 1864  Grève des ouvriers relieurs entreprise Engel    Grève des ouvriers relieurs entreprise  Despierre       journée de travail de 10 heures au lieu de 12 abolition du travail de nuit égalité des salaires entre les hommes et les femmes  Nathalie Lemel est élue au comité de grève   et  rencontre Eugène Varlin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Morel</dc:creator>
  <cp:lastModifiedBy>IWI</cp:lastModifiedBy>
  <cp:revision>126</cp:revision>
  <dcterms:created xsi:type="dcterms:W3CDTF">2019-06-15T09:16:30Z</dcterms:created>
  <dcterms:modified xsi:type="dcterms:W3CDTF">2021-10-23T04:52:14Z</dcterms:modified>
</cp:coreProperties>
</file>